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1" r:id="rId2"/>
    <p:sldId id="257" r:id="rId3"/>
    <p:sldId id="259" r:id="rId4"/>
    <p:sldId id="258" r:id="rId5"/>
    <p:sldId id="260" r:id="rId6"/>
    <p:sldId id="261" r:id="rId7"/>
    <p:sldId id="262" r:id="rId8"/>
    <p:sldId id="266" r:id="rId9"/>
    <p:sldId id="267" r:id="rId10"/>
    <p:sldId id="268" r:id="rId11"/>
    <p:sldId id="270" r:id="rId12"/>
    <p:sldId id="272" r:id="rId13"/>
    <p:sldId id="265" r:id="rId14"/>
    <p:sldId id="264" r:id="rId15"/>
    <p:sldId id="263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73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3FCDCE6-B1E7-4AF8-87D6-19436E797557}" type="doc">
      <dgm:prSet loTypeId="urn:microsoft.com/office/officeart/2005/8/layout/process4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EA775CC-0DFD-46C7-AEF9-8E88DF4EC827}">
      <dgm:prSet phldrT="[Текст]"/>
      <dgm:spPr/>
      <dgm:t>
        <a:bodyPr/>
        <a:lstStyle/>
        <a:p>
          <a:r>
            <a:rPr lang="ru-RU" dirty="0" err="1" smtClean="0"/>
            <a:t>Зооноздар</a:t>
          </a:r>
          <a:r>
            <a:rPr lang="ru-RU" dirty="0" smtClean="0"/>
            <a:t>: </a:t>
          </a:r>
          <a:r>
            <a:rPr lang="ru-RU" dirty="0" err="1" smtClean="0"/>
            <a:t>сарып</a:t>
          </a:r>
          <a:r>
            <a:rPr lang="ru-RU" dirty="0" smtClean="0"/>
            <a:t>, </a:t>
          </a:r>
          <a:r>
            <a:rPr lang="ru-RU" dirty="0" err="1" smtClean="0"/>
            <a:t>сібір</a:t>
          </a:r>
          <a:r>
            <a:rPr lang="ru-RU" dirty="0" smtClean="0"/>
            <a:t> </a:t>
          </a:r>
          <a:r>
            <a:rPr lang="ru-RU" dirty="0" err="1" smtClean="0"/>
            <a:t>жарасы</a:t>
          </a:r>
          <a:endParaRPr lang="ru-RU" dirty="0"/>
        </a:p>
      </dgm:t>
    </dgm:pt>
    <dgm:pt modelId="{DEFE6D3D-6C95-44E3-A921-2C1871BCF836}" type="parTrans" cxnId="{8907B4C3-4944-4B22-B148-0CBD57B7C903}">
      <dgm:prSet/>
      <dgm:spPr/>
      <dgm:t>
        <a:bodyPr/>
        <a:lstStyle/>
        <a:p>
          <a:endParaRPr lang="ru-RU"/>
        </a:p>
      </dgm:t>
    </dgm:pt>
    <dgm:pt modelId="{5638A893-B6F4-47A8-854A-5DA67A4A2930}" type="sibTrans" cxnId="{8907B4C3-4944-4B22-B148-0CBD57B7C903}">
      <dgm:prSet/>
      <dgm:spPr/>
      <dgm:t>
        <a:bodyPr/>
        <a:lstStyle/>
        <a:p>
          <a:endParaRPr lang="ru-RU"/>
        </a:p>
      </dgm:t>
    </dgm:pt>
    <dgm:pt modelId="{681B446B-0982-4FCD-9AEF-08F7B92F1621}">
      <dgm:prSet/>
      <dgm:spPr/>
      <dgm:t>
        <a:bodyPr/>
        <a:lstStyle/>
        <a:p>
          <a:r>
            <a:rPr lang="ru-RU" dirty="0" smtClean="0"/>
            <a:t> </a:t>
          </a:r>
          <a:r>
            <a:rPr lang="ru-RU" dirty="0" err="1" smtClean="0"/>
            <a:t>Кеміргіштер</a:t>
          </a:r>
          <a:r>
            <a:rPr lang="ru-RU" dirty="0" smtClean="0"/>
            <a:t> </a:t>
          </a:r>
          <a:r>
            <a:rPr lang="ru-RU" dirty="0" err="1" smtClean="0"/>
            <a:t>тарататын</a:t>
          </a:r>
          <a:r>
            <a:rPr lang="ru-RU" dirty="0" smtClean="0"/>
            <a:t> </a:t>
          </a:r>
          <a:r>
            <a:rPr lang="ru-RU" dirty="0" err="1" smtClean="0"/>
            <a:t>инфекциялар</a:t>
          </a:r>
          <a:r>
            <a:rPr lang="ru-RU" dirty="0" smtClean="0"/>
            <a:t>: оба, туляремия</a:t>
          </a:r>
          <a:endParaRPr lang="ru-RU" dirty="0"/>
        </a:p>
      </dgm:t>
    </dgm:pt>
    <dgm:pt modelId="{67C75121-04CF-47C5-9F48-B96DC1BFD689}" type="parTrans" cxnId="{637F11AB-005B-4E79-9410-0C59D9BD1E93}">
      <dgm:prSet/>
      <dgm:spPr/>
      <dgm:t>
        <a:bodyPr/>
        <a:lstStyle/>
        <a:p>
          <a:endParaRPr lang="ru-RU"/>
        </a:p>
      </dgm:t>
    </dgm:pt>
    <dgm:pt modelId="{D2F10476-11DE-4043-B2E0-4968A1BADFD9}" type="sibTrans" cxnId="{637F11AB-005B-4E79-9410-0C59D9BD1E93}">
      <dgm:prSet/>
      <dgm:spPr/>
      <dgm:t>
        <a:bodyPr/>
        <a:lstStyle/>
        <a:p>
          <a:endParaRPr lang="ru-RU"/>
        </a:p>
      </dgm:t>
    </dgm:pt>
    <dgm:pt modelId="{A560C3FB-3A07-47C6-AABD-C4D30F0CAF63}">
      <dgm:prSet/>
      <dgm:spPr/>
      <dgm:t>
        <a:bodyPr/>
        <a:lstStyle/>
        <a:p>
          <a:r>
            <a:rPr lang="ru-RU" dirty="0" err="1" smtClean="0"/>
            <a:t>Бактериальді</a:t>
          </a:r>
          <a:r>
            <a:rPr lang="ru-RU" dirty="0" smtClean="0"/>
            <a:t> </a:t>
          </a:r>
          <a:r>
            <a:rPr lang="ru-RU" dirty="0" err="1" smtClean="0"/>
            <a:t>ішек</a:t>
          </a:r>
          <a:r>
            <a:rPr lang="ru-RU" dirty="0" smtClean="0"/>
            <a:t> </a:t>
          </a:r>
          <a:r>
            <a:rPr lang="ru-RU" dirty="0" err="1" smtClean="0"/>
            <a:t>инфекциялары</a:t>
          </a:r>
          <a:r>
            <a:rPr lang="ru-RU" dirty="0" smtClean="0"/>
            <a:t>: дизентерия, </a:t>
          </a:r>
          <a:r>
            <a:rPr lang="ru-RU" dirty="0" err="1" smtClean="0"/>
            <a:t>іш</a:t>
          </a:r>
          <a:r>
            <a:rPr lang="ru-RU" dirty="0" smtClean="0"/>
            <a:t> </a:t>
          </a:r>
          <a:r>
            <a:rPr lang="ru-RU" dirty="0" err="1" smtClean="0"/>
            <a:t>сүзегі</a:t>
          </a:r>
          <a:endParaRPr lang="ru-RU" dirty="0"/>
        </a:p>
      </dgm:t>
    </dgm:pt>
    <dgm:pt modelId="{D2C23F15-B242-4D82-9AD5-25C89644FD98}" type="parTrans" cxnId="{1D598C18-9D06-4535-8975-FC6054F93542}">
      <dgm:prSet/>
      <dgm:spPr/>
      <dgm:t>
        <a:bodyPr/>
        <a:lstStyle/>
        <a:p>
          <a:endParaRPr lang="ru-RU"/>
        </a:p>
      </dgm:t>
    </dgm:pt>
    <dgm:pt modelId="{A99C005E-1AEA-4E81-91EC-2A3085DEE5FA}" type="sibTrans" cxnId="{1D598C18-9D06-4535-8975-FC6054F93542}">
      <dgm:prSet/>
      <dgm:spPr/>
      <dgm:t>
        <a:bodyPr/>
        <a:lstStyle/>
        <a:p>
          <a:endParaRPr lang="ru-RU"/>
        </a:p>
      </dgm:t>
    </dgm:pt>
    <dgm:pt modelId="{B027B34F-2E79-4D4B-A904-CDA8AC1CFBA7}">
      <dgm:prSet/>
      <dgm:spPr/>
      <dgm:t>
        <a:bodyPr/>
        <a:lstStyle/>
        <a:p>
          <a:r>
            <a:rPr lang="ru-RU" dirty="0" err="1" smtClean="0"/>
            <a:t>Вирусты</a:t>
          </a:r>
          <a:r>
            <a:rPr lang="ru-RU" dirty="0" smtClean="0"/>
            <a:t> </a:t>
          </a:r>
          <a:r>
            <a:rPr lang="ru-RU" dirty="0" err="1" smtClean="0"/>
            <a:t>ішек</a:t>
          </a:r>
          <a:r>
            <a:rPr lang="ru-RU" dirty="0" smtClean="0"/>
            <a:t> </a:t>
          </a:r>
          <a:r>
            <a:rPr lang="ru-RU" dirty="0" err="1" smtClean="0"/>
            <a:t>инфекциялары</a:t>
          </a:r>
          <a:r>
            <a:rPr lang="ru-RU" dirty="0" smtClean="0"/>
            <a:t>:  </a:t>
          </a:r>
          <a:r>
            <a:rPr lang="ru-RU" dirty="0" err="1" smtClean="0"/>
            <a:t>жұқпалы</a:t>
          </a:r>
          <a:r>
            <a:rPr lang="ru-RU" dirty="0" smtClean="0"/>
            <a:t> гепатит, полиомиелит, </a:t>
          </a:r>
          <a:r>
            <a:rPr lang="ru-RU" dirty="0" err="1" smtClean="0"/>
            <a:t>энтеровирустар</a:t>
          </a:r>
          <a:endParaRPr lang="ru-RU" dirty="0"/>
        </a:p>
      </dgm:t>
    </dgm:pt>
    <dgm:pt modelId="{3F427F1F-3416-4FE9-9B11-0C86FCEDACC0}" type="parTrans" cxnId="{8C9CCE5E-982D-4D16-9232-AD9C6E39CC7F}">
      <dgm:prSet/>
      <dgm:spPr/>
      <dgm:t>
        <a:bodyPr/>
        <a:lstStyle/>
        <a:p>
          <a:endParaRPr lang="ru-RU"/>
        </a:p>
      </dgm:t>
    </dgm:pt>
    <dgm:pt modelId="{3308CE1E-6E75-404D-8225-AD765536B0B7}" type="sibTrans" cxnId="{8C9CCE5E-982D-4D16-9232-AD9C6E39CC7F}">
      <dgm:prSet/>
      <dgm:spPr/>
      <dgm:t>
        <a:bodyPr/>
        <a:lstStyle/>
        <a:p>
          <a:endParaRPr lang="ru-RU"/>
        </a:p>
      </dgm:t>
    </dgm:pt>
    <dgm:pt modelId="{BC9457DE-3CBD-477C-8905-D8F274B87F65}">
      <dgm:prSet/>
      <dgm:spPr/>
      <dgm:t>
        <a:bodyPr/>
        <a:lstStyle/>
        <a:p>
          <a:r>
            <a:rPr lang="ru-RU" dirty="0" smtClean="0"/>
            <a:t>Геогельминтоздар: аскаридоз, трихоцефалез, анкилостомидоз</a:t>
          </a:r>
          <a:endParaRPr lang="ru-RU" dirty="0"/>
        </a:p>
      </dgm:t>
    </dgm:pt>
    <dgm:pt modelId="{C26CB2FE-9ED1-4268-86EC-459E0F3579F0}" type="parTrans" cxnId="{8B2F972A-CD27-4348-AC9F-C2E28CDB5796}">
      <dgm:prSet/>
      <dgm:spPr/>
      <dgm:t>
        <a:bodyPr/>
        <a:lstStyle/>
        <a:p>
          <a:endParaRPr lang="ru-RU"/>
        </a:p>
      </dgm:t>
    </dgm:pt>
    <dgm:pt modelId="{8DE37633-E5E5-4801-A662-D7FE2B90293F}" type="sibTrans" cxnId="{8B2F972A-CD27-4348-AC9F-C2E28CDB5796}">
      <dgm:prSet/>
      <dgm:spPr/>
      <dgm:t>
        <a:bodyPr/>
        <a:lstStyle/>
        <a:p>
          <a:endParaRPr lang="ru-RU"/>
        </a:p>
      </dgm:t>
    </dgm:pt>
    <dgm:pt modelId="{4CEA192E-8E47-44A3-8359-6283AA2410BC}">
      <dgm:prSet/>
      <dgm:spPr/>
      <dgm:t>
        <a:bodyPr/>
        <a:lstStyle/>
        <a:p>
          <a:r>
            <a:rPr lang="ru-RU" dirty="0" err="1" smtClean="0"/>
            <a:t>Қоздырғыштары табиғи топырақта  болатын</a:t>
          </a:r>
          <a:r>
            <a:rPr lang="ru-RU" dirty="0" smtClean="0"/>
            <a:t> </a:t>
          </a:r>
          <a:r>
            <a:rPr lang="ru-RU" dirty="0" err="1" smtClean="0"/>
            <a:t>инфекциялар</a:t>
          </a:r>
          <a:r>
            <a:rPr lang="ru-RU" dirty="0" smtClean="0"/>
            <a:t>: </a:t>
          </a:r>
          <a:r>
            <a:rPr lang="ru-RU" dirty="0" err="1" smtClean="0"/>
            <a:t>сіреспе</a:t>
          </a:r>
          <a:r>
            <a:rPr lang="ru-RU" dirty="0" smtClean="0"/>
            <a:t>, ботулизм, </a:t>
          </a:r>
          <a:r>
            <a:rPr lang="ru-RU" dirty="0" err="1" smtClean="0"/>
            <a:t>газды</a:t>
          </a:r>
          <a:r>
            <a:rPr lang="ru-RU" dirty="0" smtClean="0"/>
            <a:t> гангрена</a:t>
          </a:r>
          <a:endParaRPr lang="ru-RU" dirty="0"/>
        </a:p>
      </dgm:t>
    </dgm:pt>
    <dgm:pt modelId="{591082ED-D911-4E70-AAB4-FA0C1F17CA56}" type="parTrans" cxnId="{FA64AE35-E351-459F-B2E3-5FF38F07E056}">
      <dgm:prSet/>
      <dgm:spPr/>
      <dgm:t>
        <a:bodyPr/>
        <a:lstStyle/>
        <a:p>
          <a:endParaRPr lang="ru-RU"/>
        </a:p>
      </dgm:t>
    </dgm:pt>
    <dgm:pt modelId="{39BF06A2-B757-41C1-91D4-6E833986F354}" type="sibTrans" cxnId="{FA64AE35-E351-459F-B2E3-5FF38F07E056}">
      <dgm:prSet/>
      <dgm:spPr/>
      <dgm:t>
        <a:bodyPr/>
        <a:lstStyle/>
        <a:p>
          <a:endParaRPr lang="ru-RU"/>
        </a:p>
      </dgm:t>
    </dgm:pt>
    <dgm:pt modelId="{F193C842-D42C-42E0-A64A-F9039BA0228B}" type="pres">
      <dgm:prSet presAssocID="{63FCDCE6-B1E7-4AF8-87D6-19436E79755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91619D4-F5FC-4406-AEC9-CFBC785610BB}" type="pres">
      <dgm:prSet presAssocID="{4CEA192E-8E47-44A3-8359-6283AA2410BC}" presName="boxAndChildren" presStyleCnt="0"/>
      <dgm:spPr/>
    </dgm:pt>
    <dgm:pt modelId="{9AF59634-53A7-4D7F-B6B5-8C28904945CC}" type="pres">
      <dgm:prSet presAssocID="{4CEA192E-8E47-44A3-8359-6283AA2410BC}" presName="parentTextBox" presStyleLbl="node1" presStyleIdx="0" presStyleCnt="6"/>
      <dgm:spPr/>
      <dgm:t>
        <a:bodyPr/>
        <a:lstStyle/>
        <a:p>
          <a:endParaRPr lang="ru-RU"/>
        </a:p>
      </dgm:t>
    </dgm:pt>
    <dgm:pt modelId="{FBC4EF9F-A0C0-427E-B0AA-1697DCA04E9C}" type="pres">
      <dgm:prSet presAssocID="{8DE37633-E5E5-4801-A662-D7FE2B90293F}" presName="sp" presStyleCnt="0"/>
      <dgm:spPr/>
    </dgm:pt>
    <dgm:pt modelId="{FF6B178B-47C9-4952-B761-8C3AE8B4BC7A}" type="pres">
      <dgm:prSet presAssocID="{BC9457DE-3CBD-477C-8905-D8F274B87F65}" presName="arrowAndChildren" presStyleCnt="0"/>
      <dgm:spPr/>
    </dgm:pt>
    <dgm:pt modelId="{63F79B80-8BBD-4EAA-BFC2-5B6632525449}" type="pres">
      <dgm:prSet presAssocID="{BC9457DE-3CBD-477C-8905-D8F274B87F65}" presName="parentTextArrow" presStyleLbl="node1" presStyleIdx="1" presStyleCnt="6"/>
      <dgm:spPr/>
      <dgm:t>
        <a:bodyPr/>
        <a:lstStyle/>
        <a:p>
          <a:endParaRPr lang="ru-RU"/>
        </a:p>
      </dgm:t>
    </dgm:pt>
    <dgm:pt modelId="{DBAC5B8B-428D-49AF-B0DA-9467A888DC0C}" type="pres">
      <dgm:prSet presAssocID="{3308CE1E-6E75-404D-8225-AD765536B0B7}" presName="sp" presStyleCnt="0"/>
      <dgm:spPr/>
    </dgm:pt>
    <dgm:pt modelId="{DEBE945A-1AD9-4934-9813-3DC32F18F0EB}" type="pres">
      <dgm:prSet presAssocID="{B027B34F-2E79-4D4B-A904-CDA8AC1CFBA7}" presName="arrowAndChildren" presStyleCnt="0"/>
      <dgm:spPr/>
    </dgm:pt>
    <dgm:pt modelId="{07CB8E93-6D4C-4967-A73B-CAEC3EBE9644}" type="pres">
      <dgm:prSet presAssocID="{B027B34F-2E79-4D4B-A904-CDA8AC1CFBA7}" presName="parentTextArrow" presStyleLbl="node1" presStyleIdx="2" presStyleCnt="6"/>
      <dgm:spPr/>
      <dgm:t>
        <a:bodyPr/>
        <a:lstStyle/>
        <a:p>
          <a:endParaRPr lang="ru-RU"/>
        </a:p>
      </dgm:t>
    </dgm:pt>
    <dgm:pt modelId="{1CCD8A28-1AAD-478A-A55A-A40A19521C71}" type="pres">
      <dgm:prSet presAssocID="{A99C005E-1AEA-4E81-91EC-2A3085DEE5FA}" presName="sp" presStyleCnt="0"/>
      <dgm:spPr/>
    </dgm:pt>
    <dgm:pt modelId="{59437115-9F82-47B2-B639-FA867EE3D27C}" type="pres">
      <dgm:prSet presAssocID="{A560C3FB-3A07-47C6-AABD-C4D30F0CAF63}" presName="arrowAndChildren" presStyleCnt="0"/>
      <dgm:spPr/>
    </dgm:pt>
    <dgm:pt modelId="{EFFB94DF-2DC9-4EFC-9903-A0C1B81B660D}" type="pres">
      <dgm:prSet presAssocID="{A560C3FB-3A07-47C6-AABD-C4D30F0CAF63}" presName="parentTextArrow" presStyleLbl="node1" presStyleIdx="3" presStyleCnt="6"/>
      <dgm:spPr/>
      <dgm:t>
        <a:bodyPr/>
        <a:lstStyle/>
        <a:p>
          <a:endParaRPr lang="ru-RU"/>
        </a:p>
      </dgm:t>
    </dgm:pt>
    <dgm:pt modelId="{5F939977-E8B1-4FA4-B467-4ACF765E27CA}" type="pres">
      <dgm:prSet presAssocID="{D2F10476-11DE-4043-B2E0-4968A1BADFD9}" presName="sp" presStyleCnt="0"/>
      <dgm:spPr/>
    </dgm:pt>
    <dgm:pt modelId="{297FF5EE-BEB7-4A1C-8562-828ADA6CE1C1}" type="pres">
      <dgm:prSet presAssocID="{681B446B-0982-4FCD-9AEF-08F7B92F1621}" presName="arrowAndChildren" presStyleCnt="0"/>
      <dgm:spPr/>
    </dgm:pt>
    <dgm:pt modelId="{8E8A1951-3F12-4CB2-9630-101D9B015643}" type="pres">
      <dgm:prSet presAssocID="{681B446B-0982-4FCD-9AEF-08F7B92F1621}" presName="parentTextArrow" presStyleLbl="node1" presStyleIdx="4" presStyleCnt="6"/>
      <dgm:spPr/>
      <dgm:t>
        <a:bodyPr/>
        <a:lstStyle/>
        <a:p>
          <a:endParaRPr lang="ru-RU"/>
        </a:p>
      </dgm:t>
    </dgm:pt>
    <dgm:pt modelId="{EA9746FC-6C0B-4F8D-BAC4-0172FC24F0E3}" type="pres">
      <dgm:prSet presAssocID="{5638A893-B6F4-47A8-854A-5DA67A4A2930}" presName="sp" presStyleCnt="0"/>
      <dgm:spPr/>
    </dgm:pt>
    <dgm:pt modelId="{74399BE4-01E1-44B7-8393-F64A55F0060A}" type="pres">
      <dgm:prSet presAssocID="{AEA775CC-0DFD-46C7-AEF9-8E88DF4EC827}" presName="arrowAndChildren" presStyleCnt="0"/>
      <dgm:spPr/>
    </dgm:pt>
    <dgm:pt modelId="{6A657E46-44BE-4333-AFC1-BCE02062E5F6}" type="pres">
      <dgm:prSet presAssocID="{AEA775CC-0DFD-46C7-AEF9-8E88DF4EC827}" presName="parentTextArrow" presStyleLbl="node1" presStyleIdx="5" presStyleCnt="6" custLinFactNeighborX="-419" custLinFactNeighborY="-4356"/>
      <dgm:spPr/>
      <dgm:t>
        <a:bodyPr/>
        <a:lstStyle/>
        <a:p>
          <a:endParaRPr lang="ru-RU"/>
        </a:p>
      </dgm:t>
    </dgm:pt>
  </dgm:ptLst>
  <dgm:cxnLst>
    <dgm:cxn modelId="{1D598C18-9D06-4535-8975-FC6054F93542}" srcId="{63FCDCE6-B1E7-4AF8-87D6-19436E797557}" destId="{A560C3FB-3A07-47C6-AABD-C4D30F0CAF63}" srcOrd="2" destOrd="0" parTransId="{D2C23F15-B242-4D82-9AD5-25C89644FD98}" sibTransId="{A99C005E-1AEA-4E81-91EC-2A3085DEE5FA}"/>
    <dgm:cxn modelId="{8907B4C3-4944-4B22-B148-0CBD57B7C903}" srcId="{63FCDCE6-B1E7-4AF8-87D6-19436E797557}" destId="{AEA775CC-0DFD-46C7-AEF9-8E88DF4EC827}" srcOrd="0" destOrd="0" parTransId="{DEFE6D3D-6C95-44E3-A921-2C1871BCF836}" sibTransId="{5638A893-B6F4-47A8-854A-5DA67A4A2930}"/>
    <dgm:cxn modelId="{FA64AE35-E351-459F-B2E3-5FF38F07E056}" srcId="{63FCDCE6-B1E7-4AF8-87D6-19436E797557}" destId="{4CEA192E-8E47-44A3-8359-6283AA2410BC}" srcOrd="5" destOrd="0" parTransId="{591082ED-D911-4E70-AAB4-FA0C1F17CA56}" sibTransId="{39BF06A2-B757-41C1-91D4-6E833986F354}"/>
    <dgm:cxn modelId="{A3115C22-ADA7-40F7-8192-B80EBF1BC1E9}" type="presOf" srcId="{BC9457DE-3CBD-477C-8905-D8F274B87F65}" destId="{63F79B80-8BBD-4EAA-BFC2-5B6632525449}" srcOrd="0" destOrd="0" presId="urn:microsoft.com/office/officeart/2005/8/layout/process4"/>
    <dgm:cxn modelId="{98ECF0D1-FE0A-470C-94BE-3372E3FF5773}" type="presOf" srcId="{681B446B-0982-4FCD-9AEF-08F7B92F1621}" destId="{8E8A1951-3F12-4CB2-9630-101D9B015643}" srcOrd="0" destOrd="0" presId="urn:microsoft.com/office/officeart/2005/8/layout/process4"/>
    <dgm:cxn modelId="{C2CF3087-0B08-4BEE-9225-33F401C609A9}" type="presOf" srcId="{B027B34F-2E79-4D4B-A904-CDA8AC1CFBA7}" destId="{07CB8E93-6D4C-4967-A73B-CAEC3EBE9644}" srcOrd="0" destOrd="0" presId="urn:microsoft.com/office/officeart/2005/8/layout/process4"/>
    <dgm:cxn modelId="{8C9CCE5E-982D-4D16-9232-AD9C6E39CC7F}" srcId="{63FCDCE6-B1E7-4AF8-87D6-19436E797557}" destId="{B027B34F-2E79-4D4B-A904-CDA8AC1CFBA7}" srcOrd="3" destOrd="0" parTransId="{3F427F1F-3416-4FE9-9B11-0C86FCEDACC0}" sibTransId="{3308CE1E-6E75-404D-8225-AD765536B0B7}"/>
    <dgm:cxn modelId="{637F11AB-005B-4E79-9410-0C59D9BD1E93}" srcId="{63FCDCE6-B1E7-4AF8-87D6-19436E797557}" destId="{681B446B-0982-4FCD-9AEF-08F7B92F1621}" srcOrd="1" destOrd="0" parTransId="{67C75121-04CF-47C5-9F48-B96DC1BFD689}" sibTransId="{D2F10476-11DE-4043-B2E0-4968A1BADFD9}"/>
    <dgm:cxn modelId="{8B2F972A-CD27-4348-AC9F-C2E28CDB5796}" srcId="{63FCDCE6-B1E7-4AF8-87D6-19436E797557}" destId="{BC9457DE-3CBD-477C-8905-D8F274B87F65}" srcOrd="4" destOrd="0" parTransId="{C26CB2FE-9ED1-4268-86EC-459E0F3579F0}" sibTransId="{8DE37633-E5E5-4801-A662-D7FE2B90293F}"/>
    <dgm:cxn modelId="{83BA58E4-3A1B-43DD-8597-5501D756B118}" type="presOf" srcId="{63FCDCE6-B1E7-4AF8-87D6-19436E797557}" destId="{F193C842-D42C-42E0-A64A-F9039BA0228B}" srcOrd="0" destOrd="0" presId="urn:microsoft.com/office/officeart/2005/8/layout/process4"/>
    <dgm:cxn modelId="{52675BDE-3BB4-4136-B6D3-9AC87DBED3B2}" type="presOf" srcId="{4CEA192E-8E47-44A3-8359-6283AA2410BC}" destId="{9AF59634-53A7-4D7F-B6B5-8C28904945CC}" srcOrd="0" destOrd="0" presId="urn:microsoft.com/office/officeart/2005/8/layout/process4"/>
    <dgm:cxn modelId="{F573DBB7-B749-46C1-8BE6-EE4F743A741D}" type="presOf" srcId="{A560C3FB-3A07-47C6-AABD-C4D30F0CAF63}" destId="{EFFB94DF-2DC9-4EFC-9903-A0C1B81B660D}" srcOrd="0" destOrd="0" presId="urn:microsoft.com/office/officeart/2005/8/layout/process4"/>
    <dgm:cxn modelId="{5E509804-7581-4AD5-B392-F54699BCFEF9}" type="presOf" srcId="{AEA775CC-0DFD-46C7-AEF9-8E88DF4EC827}" destId="{6A657E46-44BE-4333-AFC1-BCE02062E5F6}" srcOrd="0" destOrd="0" presId="urn:microsoft.com/office/officeart/2005/8/layout/process4"/>
    <dgm:cxn modelId="{4917281B-7A9B-45C2-806B-E6A644BC5C44}" type="presParOf" srcId="{F193C842-D42C-42E0-A64A-F9039BA0228B}" destId="{791619D4-F5FC-4406-AEC9-CFBC785610BB}" srcOrd="0" destOrd="0" presId="urn:microsoft.com/office/officeart/2005/8/layout/process4"/>
    <dgm:cxn modelId="{1B06A0C5-3275-4299-9E43-6F53BC7FF98B}" type="presParOf" srcId="{791619D4-F5FC-4406-AEC9-CFBC785610BB}" destId="{9AF59634-53A7-4D7F-B6B5-8C28904945CC}" srcOrd="0" destOrd="0" presId="urn:microsoft.com/office/officeart/2005/8/layout/process4"/>
    <dgm:cxn modelId="{2C63DDC3-9402-4471-82BC-831DE7A65380}" type="presParOf" srcId="{F193C842-D42C-42E0-A64A-F9039BA0228B}" destId="{FBC4EF9F-A0C0-427E-B0AA-1697DCA04E9C}" srcOrd="1" destOrd="0" presId="urn:microsoft.com/office/officeart/2005/8/layout/process4"/>
    <dgm:cxn modelId="{09DF92C5-22E4-45DA-B7CB-3C2B8B8C777E}" type="presParOf" srcId="{F193C842-D42C-42E0-A64A-F9039BA0228B}" destId="{FF6B178B-47C9-4952-B761-8C3AE8B4BC7A}" srcOrd="2" destOrd="0" presId="urn:microsoft.com/office/officeart/2005/8/layout/process4"/>
    <dgm:cxn modelId="{6EC29C1E-2CF9-493E-86C1-C9CB18AB91D1}" type="presParOf" srcId="{FF6B178B-47C9-4952-B761-8C3AE8B4BC7A}" destId="{63F79B80-8BBD-4EAA-BFC2-5B6632525449}" srcOrd="0" destOrd="0" presId="urn:microsoft.com/office/officeart/2005/8/layout/process4"/>
    <dgm:cxn modelId="{581927FE-BC04-4C3D-93AE-CE7C84151F26}" type="presParOf" srcId="{F193C842-D42C-42E0-A64A-F9039BA0228B}" destId="{DBAC5B8B-428D-49AF-B0DA-9467A888DC0C}" srcOrd="3" destOrd="0" presId="urn:microsoft.com/office/officeart/2005/8/layout/process4"/>
    <dgm:cxn modelId="{81A179EA-4F42-401A-8862-095C305B72E7}" type="presParOf" srcId="{F193C842-D42C-42E0-A64A-F9039BA0228B}" destId="{DEBE945A-1AD9-4934-9813-3DC32F18F0EB}" srcOrd="4" destOrd="0" presId="urn:microsoft.com/office/officeart/2005/8/layout/process4"/>
    <dgm:cxn modelId="{F9991040-E6D3-4CD6-8712-E7529ECE4727}" type="presParOf" srcId="{DEBE945A-1AD9-4934-9813-3DC32F18F0EB}" destId="{07CB8E93-6D4C-4967-A73B-CAEC3EBE9644}" srcOrd="0" destOrd="0" presId="urn:microsoft.com/office/officeart/2005/8/layout/process4"/>
    <dgm:cxn modelId="{A632A8DD-5346-4E2C-93DB-3412372BEE15}" type="presParOf" srcId="{F193C842-D42C-42E0-A64A-F9039BA0228B}" destId="{1CCD8A28-1AAD-478A-A55A-A40A19521C71}" srcOrd="5" destOrd="0" presId="urn:microsoft.com/office/officeart/2005/8/layout/process4"/>
    <dgm:cxn modelId="{9B695936-5080-4CA8-B171-06B4AED057C8}" type="presParOf" srcId="{F193C842-D42C-42E0-A64A-F9039BA0228B}" destId="{59437115-9F82-47B2-B639-FA867EE3D27C}" srcOrd="6" destOrd="0" presId="urn:microsoft.com/office/officeart/2005/8/layout/process4"/>
    <dgm:cxn modelId="{65A1726B-C0F6-4C63-AA40-A32D3640A4DB}" type="presParOf" srcId="{59437115-9F82-47B2-B639-FA867EE3D27C}" destId="{EFFB94DF-2DC9-4EFC-9903-A0C1B81B660D}" srcOrd="0" destOrd="0" presId="urn:microsoft.com/office/officeart/2005/8/layout/process4"/>
    <dgm:cxn modelId="{D7B92A6F-02FE-4676-8CAE-CD13DC6199F2}" type="presParOf" srcId="{F193C842-D42C-42E0-A64A-F9039BA0228B}" destId="{5F939977-E8B1-4FA4-B467-4ACF765E27CA}" srcOrd="7" destOrd="0" presId="urn:microsoft.com/office/officeart/2005/8/layout/process4"/>
    <dgm:cxn modelId="{6A360E97-E42B-468B-962F-314FC909D1E1}" type="presParOf" srcId="{F193C842-D42C-42E0-A64A-F9039BA0228B}" destId="{297FF5EE-BEB7-4A1C-8562-828ADA6CE1C1}" srcOrd="8" destOrd="0" presId="urn:microsoft.com/office/officeart/2005/8/layout/process4"/>
    <dgm:cxn modelId="{9908C2A1-F8ED-44FC-8297-C9B7F9FC8FD4}" type="presParOf" srcId="{297FF5EE-BEB7-4A1C-8562-828ADA6CE1C1}" destId="{8E8A1951-3F12-4CB2-9630-101D9B015643}" srcOrd="0" destOrd="0" presId="urn:microsoft.com/office/officeart/2005/8/layout/process4"/>
    <dgm:cxn modelId="{11ADD04B-3553-4CDC-A312-D7A011D14546}" type="presParOf" srcId="{F193C842-D42C-42E0-A64A-F9039BA0228B}" destId="{EA9746FC-6C0B-4F8D-BAC4-0172FC24F0E3}" srcOrd="9" destOrd="0" presId="urn:microsoft.com/office/officeart/2005/8/layout/process4"/>
    <dgm:cxn modelId="{E31989B8-C7C4-48F7-8C75-2E009A9B4AE1}" type="presParOf" srcId="{F193C842-D42C-42E0-A64A-F9039BA0228B}" destId="{74399BE4-01E1-44B7-8393-F64A55F0060A}" srcOrd="10" destOrd="0" presId="urn:microsoft.com/office/officeart/2005/8/layout/process4"/>
    <dgm:cxn modelId="{4AE8808E-38A4-48AD-90A5-CB424B5F3690}" type="presParOf" srcId="{74399BE4-01E1-44B7-8393-F64A55F0060A}" destId="{6A657E46-44BE-4333-AFC1-BCE02062E5F6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AF59634-53A7-4D7F-B6B5-8C28904945CC}">
      <dsp:nvSpPr>
        <dsp:cNvPr id="0" name=""/>
        <dsp:cNvSpPr/>
      </dsp:nvSpPr>
      <dsp:spPr>
        <a:xfrm>
          <a:off x="0" y="4625174"/>
          <a:ext cx="9122893" cy="60705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err="1" smtClean="0"/>
            <a:t>Қоздырғыштары табиғи топырақта  болатын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инфекциялар</a:t>
          </a:r>
          <a:r>
            <a:rPr lang="ru-RU" sz="1600" kern="1200" dirty="0" smtClean="0"/>
            <a:t>: </a:t>
          </a:r>
          <a:r>
            <a:rPr lang="ru-RU" sz="1600" kern="1200" dirty="0" err="1" smtClean="0"/>
            <a:t>сіреспе</a:t>
          </a:r>
          <a:r>
            <a:rPr lang="ru-RU" sz="1600" kern="1200" dirty="0" smtClean="0"/>
            <a:t>, ботулизм, </a:t>
          </a:r>
          <a:r>
            <a:rPr lang="ru-RU" sz="1600" kern="1200" dirty="0" err="1" smtClean="0"/>
            <a:t>газды</a:t>
          </a:r>
          <a:r>
            <a:rPr lang="ru-RU" sz="1600" kern="1200" dirty="0" smtClean="0"/>
            <a:t> гангрена</a:t>
          </a:r>
          <a:endParaRPr lang="ru-RU" sz="1600" kern="1200" dirty="0"/>
        </a:p>
      </dsp:txBody>
      <dsp:txXfrm>
        <a:off x="0" y="4625174"/>
        <a:ext cx="9122893" cy="607051"/>
      </dsp:txXfrm>
    </dsp:sp>
    <dsp:sp modelId="{63F79B80-8BBD-4EAA-BFC2-5B6632525449}">
      <dsp:nvSpPr>
        <dsp:cNvPr id="0" name=""/>
        <dsp:cNvSpPr/>
      </dsp:nvSpPr>
      <dsp:spPr>
        <a:xfrm rot="10800000">
          <a:off x="0" y="3700634"/>
          <a:ext cx="9122893" cy="933645"/>
        </a:xfrm>
        <a:prstGeom prst="upArrowCallou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Геогельминтоздар: аскаридоз, трихоцефалез, анкилостомидоз</a:t>
          </a:r>
          <a:endParaRPr lang="ru-RU" sz="1600" kern="1200" dirty="0"/>
        </a:p>
      </dsp:txBody>
      <dsp:txXfrm rot="10800000">
        <a:off x="0" y="3700634"/>
        <a:ext cx="9122893" cy="933645"/>
      </dsp:txXfrm>
    </dsp:sp>
    <dsp:sp modelId="{07CB8E93-6D4C-4967-A73B-CAEC3EBE9644}">
      <dsp:nvSpPr>
        <dsp:cNvPr id="0" name=""/>
        <dsp:cNvSpPr/>
      </dsp:nvSpPr>
      <dsp:spPr>
        <a:xfrm rot="10800000">
          <a:off x="0" y="2776094"/>
          <a:ext cx="9122893" cy="933645"/>
        </a:xfrm>
        <a:prstGeom prst="upArrowCallou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err="1" smtClean="0"/>
            <a:t>Вирусты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ішек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инфекциялары</a:t>
          </a:r>
          <a:r>
            <a:rPr lang="ru-RU" sz="1600" kern="1200" dirty="0" smtClean="0"/>
            <a:t>:  </a:t>
          </a:r>
          <a:r>
            <a:rPr lang="ru-RU" sz="1600" kern="1200" dirty="0" err="1" smtClean="0"/>
            <a:t>жұқпалы</a:t>
          </a:r>
          <a:r>
            <a:rPr lang="ru-RU" sz="1600" kern="1200" dirty="0" smtClean="0"/>
            <a:t> гепатит, полиомиелит, </a:t>
          </a:r>
          <a:r>
            <a:rPr lang="ru-RU" sz="1600" kern="1200" dirty="0" err="1" smtClean="0"/>
            <a:t>энтеровирустар</a:t>
          </a:r>
          <a:endParaRPr lang="ru-RU" sz="1600" kern="1200" dirty="0"/>
        </a:p>
      </dsp:txBody>
      <dsp:txXfrm rot="10800000">
        <a:off x="0" y="2776094"/>
        <a:ext cx="9122893" cy="933645"/>
      </dsp:txXfrm>
    </dsp:sp>
    <dsp:sp modelId="{EFFB94DF-2DC9-4EFC-9903-A0C1B81B660D}">
      <dsp:nvSpPr>
        <dsp:cNvPr id="0" name=""/>
        <dsp:cNvSpPr/>
      </dsp:nvSpPr>
      <dsp:spPr>
        <a:xfrm rot="10800000">
          <a:off x="0" y="1851555"/>
          <a:ext cx="9122893" cy="933645"/>
        </a:xfrm>
        <a:prstGeom prst="upArrowCallou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err="1" smtClean="0"/>
            <a:t>Бактериальді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ішек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инфекциялары</a:t>
          </a:r>
          <a:r>
            <a:rPr lang="ru-RU" sz="1600" kern="1200" dirty="0" smtClean="0"/>
            <a:t>: дизентерия, </a:t>
          </a:r>
          <a:r>
            <a:rPr lang="ru-RU" sz="1600" kern="1200" dirty="0" err="1" smtClean="0"/>
            <a:t>іш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сүзегі</a:t>
          </a:r>
          <a:endParaRPr lang="ru-RU" sz="1600" kern="1200" dirty="0"/>
        </a:p>
      </dsp:txBody>
      <dsp:txXfrm rot="10800000">
        <a:off x="0" y="1851555"/>
        <a:ext cx="9122893" cy="933645"/>
      </dsp:txXfrm>
    </dsp:sp>
    <dsp:sp modelId="{8E8A1951-3F12-4CB2-9630-101D9B015643}">
      <dsp:nvSpPr>
        <dsp:cNvPr id="0" name=""/>
        <dsp:cNvSpPr/>
      </dsp:nvSpPr>
      <dsp:spPr>
        <a:xfrm rot="10800000">
          <a:off x="0" y="927015"/>
          <a:ext cx="9122893" cy="933645"/>
        </a:xfrm>
        <a:prstGeom prst="upArrowCallou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 </a:t>
          </a:r>
          <a:r>
            <a:rPr lang="ru-RU" sz="1600" kern="1200" dirty="0" err="1" smtClean="0"/>
            <a:t>Кеміргіштер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тарататын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инфекциялар</a:t>
          </a:r>
          <a:r>
            <a:rPr lang="ru-RU" sz="1600" kern="1200" dirty="0" smtClean="0"/>
            <a:t>: оба, туляремия</a:t>
          </a:r>
          <a:endParaRPr lang="ru-RU" sz="1600" kern="1200" dirty="0"/>
        </a:p>
      </dsp:txBody>
      <dsp:txXfrm rot="10800000">
        <a:off x="0" y="927015"/>
        <a:ext cx="9122893" cy="933645"/>
      </dsp:txXfrm>
    </dsp:sp>
    <dsp:sp modelId="{6A657E46-44BE-4333-AFC1-BCE02062E5F6}">
      <dsp:nvSpPr>
        <dsp:cNvPr id="0" name=""/>
        <dsp:cNvSpPr/>
      </dsp:nvSpPr>
      <dsp:spPr>
        <a:xfrm rot="10800000">
          <a:off x="0" y="0"/>
          <a:ext cx="9122893" cy="933645"/>
        </a:xfrm>
        <a:prstGeom prst="upArrowCallou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err="1" smtClean="0"/>
            <a:t>Зооноздар</a:t>
          </a:r>
          <a:r>
            <a:rPr lang="ru-RU" sz="1600" kern="1200" dirty="0" smtClean="0"/>
            <a:t>: </a:t>
          </a:r>
          <a:r>
            <a:rPr lang="ru-RU" sz="1600" kern="1200" dirty="0" err="1" smtClean="0"/>
            <a:t>сарып</a:t>
          </a:r>
          <a:r>
            <a:rPr lang="ru-RU" sz="1600" kern="1200" dirty="0" smtClean="0"/>
            <a:t>, </a:t>
          </a:r>
          <a:r>
            <a:rPr lang="ru-RU" sz="1600" kern="1200" dirty="0" err="1" smtClean="0"/>
            <a:t>сібір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жарасы</a:t>
          </a:r>
          <a:endParaRPr lang="ru-RU" sz="1600" kern="1200" dirty="0"/>
        </a:p>
      </dsp:txBody>
      <dsp:txXfrm rot="10800000">
        <a:off x="0" y="0"/>
        <a:ext cx="9122893" cy="9336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22A6F-0CD5-4013-8195-808246C2809B}" type="datetimeFigureOut">
              <a:rPr lang="ru-RU" smtClean="0"/>
              <a:t>28.09.2017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F9A2-A4E4-4282-B4E6-788FA3A8F6C2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22A6F-0CD5-4013-8195-808246C2809B}" type="datetimeFigureOut">
              <a:rPr lang="ru-RU" smtClean="0"/>
              <a:t>28.09.2017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F9A2-A4E4-4282-B4E6-788FA3A8F6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22A6F-0CD5-4013-8195-808246C2809B}" type="datetimeFigureOut">
              <a:rPr lang="ru-RU" smtClean="0"/>
              <a:t>28.09.2017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F9A2-A4E4-4282-B4E6-788FA3A8F6C2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22A6F-0CD5-4013-8195-808246C2809B}" type="datetimeFigureOut">
              <a:rPr lang="ru-RU" smtClean="0"/>
              <a:t>28.09.2017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F9A2-A4E4-4282-B4E6-788FA3A8F6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22A6F-0CD5-4013-8195-808246C2809B}" type="datetimeFigureOut">
              <a:rPr lang="ru-RU" smtClean="0"/>
              <a:t>28.09.2017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F9A2-A4E4-4282-B4E6-788FA3A8F6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22A6F-0CD5-4013-8195-808246C2809B}" type="datetimeFigureOut">
              <a:rPr lang="ru-RU" smtClean="0"/>
              <a:t>28.09.2017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F9A2-A4E4-4282-B4E6-788FA3A8F6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22A6F-0CD5-4013-8195-808246C2809B}" type="datetimeFigureOut">
              <a:rPr lang="ru-RU" smtClean="0"/>
              <a:t>28.09.2017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F9A2-A4E4-4282-B4E6-788FA3A8F6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22A6F-0CD5-4013-8195-808246C2809B}" type="datetimeFigureOut">
              <a:rPr lang="ru-RU" smtClean="0"/>
              <a:t>28.09.2017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F9A2-A4E4-4282-B4E6-788FA3A8F6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22A6F-0CD5-4013-8195-808246C2809B}" type="datetimeFigureOut">
              <a:rPr lang="ru-RU" smtClean="0"/>
              <a:t>28.09.2017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79FF9A2-A4E4-4282-B4E6-788FA3A8F6C2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22A6F-0CD5-4013-8195-808246C2809B}" type="datetimeFigureOut">
              <a:rPr lang="ru-RU" smtClean="0"/>
              <a:t>28.09.2017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F9A2-A4E4-4282-B4E6-788FA3A8F6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22A6F-0CD5-4013-8195-808246C2809B}" type="datetimeFigureOut">
              <a:rPr lang="ru-RU" smtClean="0"/>
              <a:t>28.09.2017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F9A2-A4E4-4282-B4E6-788FA3A8F6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E522A6F-0CD5-4013-8195-808246C2809B}" type="datetimeFigureOut">
              <a:rPr lang="ru-RU" smtClean="0"/>
              <a:t>28.09.2017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79FF9A2-A4E4-4282-B4E6-788FA3A8F6C2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5890" y="188641"/>
            <a:ext cx="4852226" cy="1323439"/>
          </a:xfrm>
          <a:prstGeom prst="rect">
            <a:avLst/>
          </a:prstGeom>
          <a:noFill/>
          <a:scene3d>
            <a:camera prst="orthographicFront"/>
            <a:lightRig rig="flat" dir="tl">
              <a:rot lat="0" lon="0" rev="6600000"/>
            </a:lightRig>
          </a:scene3d>
          <a:sp3d>
            <a:bevelT/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k-KZ" sz="8000" b="1" dirty="0" smtClean="0">
                <a:ln w="11430">
                  <a:solidFill>
                    <a:schemeClr val="tx1"/>
                  </a:solidFill>
                </a:ln>
                <a:blipFill>
                  <a:blip r:embed="rId2"/>
                  <a:tile tx="0" ty="0" sx="100000" sy="100000" flip="none" algn="tl"/>
                </a:blip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Топырақ</a:t>
            </a:r>
            <a:r>
              <a:rPr lang="kk-KZ" sz="8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endParaRPr lang="ru-RU" sz="8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" name="Рисунок 2" descr="754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412776"/>
            <a:ext cx="3131840" cy="3390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images (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03848" y="1484784"/>
            <a:ext cx="5256584" cy="3312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pole-300x20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9512" y="4725144"/>
            <a:ext cx="8568952" cy="190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topyra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2636912"/>
            <a:ext cx="7620000" cy="422108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67544" y="332656"/>
            <a:ext cx="7704856" cy="2246769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r>
              <a:rPr lang="ru-RU" sz="2800" dirty="0" err="1" smtClean="0">
                <a:solidFill>
                  <a:srgbClr val="FFFF00"/>
                </a:solidFill>
              </a:rPr>
              <a:t>Тұрғындар денсаулығы үшін топырақтың маңызы өте зор</a:t>
            </a:r>
            <a:r>
              <a:rPr lang="ru-RU" sz="2800" dirty="0" smtClean="0">
                <a:solidFill>
                  <a:srgbClr val="FFFF00"/>
                </a:solidFill>
              </a:rPr>
              <a:t>. </a:t>
            </a:r>
            <a:r>
              <a:rPr lang="ru-RU" sz="2800" dirty="0" err="1" smtClean="0">
                <a:solidFill>
                  <a:srgbClr val="FFFF00"/>
                </a:solidFill>
              </a:rPr>
              <a:t>Ол</a:t>
            </a:r>
            <a:r>
              <a:rPr lang="ru-RU" sz="2800" dirty="0" smtClean="0">
                <a:solidFill>
                  <a:srgbClr val="FFFF00"/>
                </a:solidFill>
              </a:rPr>
              <a:t> </a:t>
            </a:r>
            <a:r>
              <a:rPr lang="ru-RU" sz="2800" dirty="0" err="1" smtClean="0">
                <a:solidFill>
                  <a:srgbClr val="FFFF00"/>
                </a:solidFill>
              </a:rPr>
              <a:t>адамның тіршілік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етуі</a:t>
            </a:r>
            <a:r>
              <a:rPr lang="ru-RU" sz="2800" dirty="0" smtClean="0">
                <a:solidFill>
                  <a:srgbClr val="FFFF00"/>
                </a:solidFill>
              </a:rPr>
              <a:t> мен </a:t>
            </a:r>
            <a:r>
              <a:rPr lang="ru-RU" sz="2800" dirty="0" err="1" smtClean="0">
                <a:solidFill>
                  <a:srgbClr val="FFFF00"/>
                </a:solidFill>
              </a:rPr>
              <a:t>өмір сүру ортасында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түрлі жағдайларды</a:t>
            </a:r>
            <a:r>
              <a:rPr lang="ru-RU" sz="2800" dirty="0" smtClean="0">
                <a:solidFill>
                  <a:srgbClr val="FFFF00"/>
                </a:solidFill>
              </a:rPr>
              <a:t> </a:t>
            </a:r>
            <a:r>
              <a:rPr lang="ru-RU" sz="2800" dirty="0" err="1" smtClean="0">
                <a:solidFill>
                  <a:srgbClr val="FFFF00"/>
                </a:solidFill>
              </a:rPr>
              <a:t>қалыптастыруда маңызды </a:t>
            </a:r>
            <a:r>
              <a:rPr lang="ru-RU" sz="2800" dirty="0" smtClean="0">
                <a:solidFill>
                  <a:srgbClr val="FFFF00"/>
                </a:solidFill>
              </a:rPr>
              <a:t>роль </a:t>
            </a:r>
            <a:r>
              <a:rPr lang="ru-RU" sz="2800" dirty="0" err="1" smtClean="0">
                <a:solidFill>
                  <a:srgbClr val="FFFF00"/>
                </a:solidFill>
              </a:rPr>
              <a:t>атқарады</a:t>
            </a:r>
            <a:r>
              <a:rPr lang="ru-RU" sz="2800" dirty="0" smtClean="0">
                <a:solidFill>
                  <a:srgbClr val="FFFF00"/>
                </a:solidFill>
              </a:rPr>
              <a:t>.</a:t>
            </a:r>
            <a:endParaRPr lang="ru-RU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0"/>
            <a:ext cx="8640960" cy="35394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200" dirty="0" err="1"/>
              <a:t>Топырақ </a:t>
            </a:r>
            <a:r>
              <a:rPr lang="ru-RU" sz="3200" dirty="0"/>
              <a:t>- </a:t>
            </a:r>
            <a:r>
              <a:rPr lang="ru-RU" sz="3200" dirty="0" err="1"/>
              <a:t>литосфераның жоғарғы әуе қабатымен байланысатын</a:t>
            </a:r>
            <a:r>
              <a:rPr lang="ru-RU" sz="3200" dirty="0"/>
              <a:t> </a:t>
            </a:r>
            <a:r>
              <a:rPr lang="ru-RU" sz="3200" dirty="0" err="1"/>
              <a:t>қабат, бүкіл биосферадағы тіршіліктің тірегі</a:t>
            </a:r>
            <a:r>
              <a:rPr lang="ru-RU" sz="3200" dirty="0"/>
              <a:t>. </a:t>
            </a:r>
            <a:r>
              <a:rPr lang="ru-RU" sz="3200" dirty="0" err="1"/>
              <a:t>Топырақ ғасырлар бойы</a:t>
            </a:r>
            <a:r>
              <a:rPr lang="ru-RU" sz="3200" dirty="0"/>
              <a:t> </a:t>
            </a:r>
            <a:r>
              <a:rPr lang="ru-RU" sz="3200" dirty="0" err="1"/>
              <a:t>топырақ түзуші факторлардың үздіксіз әрекетінен пайда</a:t>
            </a:r>
            <a:r>
              <a:rPr lang="ru-RU" sz="3200" dirty="0"/>
              <a:t> </a:t>
            </a:r>
            <a:r>
              <a:rPr lang="ru-RU" sz="3200" dirty="0" err="1"/>
              <a:t>болған табиғаттың ерекше</a:t>
            </a:r>
            <a:r>
              <a:rPr lang="ru-RU" sz="3200" dirty="0"/>
              <a:t> </a:t>
            </a:r>
            <a:r>
              <a:rPr lang="ru-RU" sz="3200" dirty="0" err="1"/>
              <a:t>табиғи, әрі тарихи</a:t>
            </a:r>
            <a:r>
              <a:rPr lang="ru-RU" sz="3200" dirty="0"/>
              <a:t> </a:t>
            </a:r>
            <a:r>
              <a:rPr lang="ru-RU" sz="3200" dirty="0" err="1"/>
              <a:t>денесі</a:t>
            </a:r>
            <a:r>
              <a:rPr lang="ru-RU" sz="3200" dirty="0"/>
              <a:t>.</a:t>
            </a:r>
            <a:endParaRPr lang="ru-RU" sz="32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3573016"/>
            <a:ext cx="9144000" cy="328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32656"/>
            <a:ext cx="5076056" cy="6001643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dirty="0" err="1">
                <a:solidFill>
                  <a:schemeClr val="tx1"/>
                </a:solidFill>
              </a:rPr>
              <a:t>Топырақ кәсіпорындардан, көлік түрлерінің түтіндерінен атмосфералық ауаға бөлінген түрлі экзогенді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химиялық заттармен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радионуклидтермен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ағынды сулармен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тұрмыстық және өндірістік қалдықтармен ластануы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мүмкін және </a:t>
            </a:r>
            <a:r>
              <a:rPr lang="ru-RU" sz="2400" dirty="0">
                <a:solidFill>
                  <a:schemeClr val="tx1"/>
                </a:solidFill>
              </a:rPr>
              <a:t>осы </a:t>
            </a:r>
            <a:r>
              <a:rPr lang="ru-RU" sz="2400" dirty="0" err="1">
                <a:solidFill>
                  <a:schemeClr val="tx1"/>
                </a:solidFill>
              </a:rPr>
              <a:t>ластаушылардың тасымалдануы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нәтижесінде жер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астылық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жер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бетілік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суларды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атмосфералық ауаны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тағамдық өнімдерді ластаушы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заттар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көзіне айналады</a:t>
            </a:r>
            <a:r>
              <a:rPr lang="ru-RU" sz="2400" dirty="0">
                <a:solidFill>
                  <a:schemeClr val="tx1"/>
                </a:solidFill>
              </a:rPr>
              <a:t>. </a:t>
            </a:r>
            <a:r>
              <a:rPr lang="ru-RU" sz="2400" dirty="0" err="1">
                <a:solidFill>
                  <a:schemeClr val="tx1"/>
                </a:solidFill>
              </a:rPr>
              <a:t>Топырақтың техногенді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ластануы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тұрғындардың денсаулық жағдайының нашарлауына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себеп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болуы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мүмкін.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3" name="Рисунок 2" descr="4br-gulder-otirgizu.avi_snapshot_01.51_2012.04.03_08.42.10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76056" y="188640"/>
            <a:ext cx="4067944" cy="37444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4br-gulder-otirgizu.avi_snapshot_03.40_2012.04.03_08.43.56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8064" y="3789040"/>
            <a:ext cx="3995936" cy="30689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707886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4000" b="1" dirty="0" err="1" smtClean="0">
                <a:solidFill>
                  <a:srgbClr val="002060"/>
                </a:solidFill>
              </a:rPr>
              <a:t>Топырақтың адамзат</a:t>
            </a:r>
            <a:r>
              <a:rPr lang="ru-RU" sz="4000" b="1" dirty="0" smtClean="0">
                <a:solidFill>
                  <a:srgbClr val="002060"/>
                </a:solidFill>
              </a:rPr>
              <a:t> </a:t>
            </a:r>
            <a:r>
              <a:rPr lang="ru-RU" sz="4000" b="1" dirty="0" err="1" smtClean="0">
                <a:solidFill>
                  <a:srgbClr val="002060"/>
                </a:solidFill>
              </a:rPr>
              <a:t>үшін маңызы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052736"/>
            <a:ext cx="9144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296" indent="0">
              <a:buNone/>
            </a:pPr>
            <a:endParaRPr lang="ru-RU" sz="3200" dirty="0" smtClean="0"/>
          </a:p>
          <a:p>
            <a:r>
              <a:rPr lang="ru-RU" sz="3200" dirty="0" err="1" smtClean="0"/>
              <a:t>Топырақтың адамзат</a:t>
            </a:r>
            <a:r>
              <a:rPr lang="ru-RU" sz="3200" dirty="0" smtClean="0"/>
              <a:t> </a:t>
            </a:r>
            <a:r>
              <a:rPr lang="ru-RU" sz="3200" dirty="0" err="1" smtClean="0"/>
              <a:t>қоғамы үшін маңызын айтып</a:t>
            </a:r>
            <a:r>
              <a:rPr lang="ru-RU" sz="3200" dirty="0" smtClean="0"/>
              <a:t> </a:t>
            </a:r>
            <a:r>
              <a:rPr lang="ru-RU" sz="3200" dirty="0" err="1" smtClean="0"/>
              <a:t>жеткізу</a:t>
            </a:r>
            <a:r>
              <a:rPr lang="ru-RU" sz="3200" dirty="0" smtClean="0"/>
              <a:t> </a:t>
            </a:r>
            <a:r>
              <a:rPr lang="ru-RU" sz="3200" dirty="0" err="1" smtClean="0"/>
              <a:t>қиын.</a:t>
            </a:r>
            <a:r>
              <a:rPr lang="ru-RU" sz="3200" dirty="0" smtClean="0"/>
              <a:t> </a:t>
            </a:r>
            <a:r>
              <a:rPr lang="ru-RU" sz="3200" dirty="0" err="1" smtClean="0"/>
              <a:t>Егер</a:t>
            </a:r>
            <a:r>
              <a:rPr lang="ru-RU" sz="3200" dirty="0" smtClean="0"/>
              <a:t> </a:t>
            </a:r>
            <a:r>
              <a:rPr lang="ru-RU" sz="3200" dirty="0" err="1" smtClean="0"/>
              <a:t>бұрынғы кезде</a:t>
            </a:r>
            <a:r>
              <a:rPr lang="ru-RU" sz="3200" dirty="0" smtClean="0"/>
              <a:t> </a:t>
            </a:r>
            <a:r>
              <a:rPr lang="ru-RU" sz="3200" dirty="0" err="1" smtClean="0"/>
              <a:t>өскен өнімді жинау</a:t>
            </a:r>
            <a:r>
              <a:rPr lang="ru-RU" sz="3200" dirty="0" smtClean="0"/>
              <a:t> </a:t>
            </a:r>
            <a:r>
              <a:rPr lang="ru-RU" sz="3200" dirty="0" err="1" smtClean="0"/>
              <a:t>кезінде</a:t>
            </a:r>
            <a:r>
              <a:rPr lang="ru-RU" sz="3200" dirty="0" smtClean="0"/>
              <a:t> </a:t>
            </a:r>
            <a:r>
              <a:rPr lang="ru-RU" sz="3200" dirty="0" err="1" smtClean="0"/>
              <a:t>топырақтың жанама</a:t>
            </a:r>
            <a:r>
              <a:rPr lang="ru-RU" sz="3200" dirty="0" smtClean="0"/>
              <a:t> </a:t>
            </a:r>
            <a:r>
              <a:rPr lang="ru-RU" sz="3200" dirty="0" err="1" smtClean="0"/>
              <a:t>маңызы болуы</a:t>
            </a:r>
            <a:r>
              <a:rPr lang="ru-RU" sz="3200" dirty="0" smtClean="0"/>
              <a:t>, </a:t>
            </a:r>
            <a:r>
              <a:rPr lang="ru-RU" sz="3200" dirty="0" err="1" smtClean="0"/>
              <a:t>себебі</a:t>
            </a:r>
            <a:r>
              <a:rPr lang="ru-RU" sz="3200" dirty="0" smtClean="0"/>
              <a:t> </a:t>
            </a:r>
            <a:r>
              <a:rPr lang="ru-RU" sz="3200" dirty="0" err="1" smtClean="0"/>
              <a:t>ол</a:t>
            </a:r>
            <a:r>
              <a:rPr lang="ru-RU" sz="3200" dirty="0" smtClean="0"/>
              <a:t> </a:t>
            </a:r>
            <a:r>
              <a:rPr lang="ru-RU" sz="3200" dirty="0" err="1" smtClean="0"/>
              <a:t>адамды</a:t>
            </a:r>
            <a:r>
              <a:rPr lang="ru-RU" sz="3200" dirty="0" smtClean="0"/>
              <a:t> </a:t>
            </a:r>
            <a:r>
              <a:rPr lang="ru-RU" sz="3200" dirty="0" err="1" smtClean="0"/>
              <a:t>жабайы</a:t>
            </a:r>
            <a:r>
              <a:rPr lang="ru-RU" sz="3200" dirty="0" smtClean="0"/>
              <a:t> </a:t>
            </a:r>
            <a:r>
              <a:rPr lang="ru-RU" sz="3200" dirty="0" err="1" smtClean="0"/>
              <a:t>өсімдіктер өнімдерімен қамтамасыз етті</a:t>
            </a:r>
            <a:r>
              <a:rPr lang="ru-RU" sz="3200" dirty="0" smtClean="0"/>
              <a:t>, ал </a:t>
            </a:r>
            <a:r>
              <a:rPr lang="ru-RU" sz="3200" dirty="0" err="1" smtClean="0"/>
              <a:t>жер</a:t>
            </a:r>
            <a:r>
              <a:rPr lang="ru-RU" sz="3200" dirty="0" smtClean="0"/>
              <a:t> </a:t>
            </a:r>
            <a:r>
              <a:rPr lang="ru-RU" sz="3200" dirty="0" err="1" smtClean="0"/>
              <a:t>жыртып</a:t>
            </a:r>
            <a:r>
              <a:rPr lang="ru-RU" sz="3200" dirty="0" smtClean="0"/>
              <a:t>, </a:t>
            </a:r>
            <a:r>
              <a:rPr lang="ru-RU" sz="3200" dirty="0" err="1" smtClean="0"/>
              <a:t>егіншілікпен</a:t>
            </a:r>
            <a:r>
              <a:rPr lang="ru-RU" sz="3200" dirty="0" smtClean="0"/>
              <a:t> </a:t>
            </a:r>
            <a:r>
              <a:rPr lang="ru-RU" sz="3200" dirty="0" err="1" smtClean="0"/>
              <a:t>айналысқан кезден</a:t>
            </a:r>
            <a:r>
              <a:rPr lang="ru-RU" sz="3200" dirty="0" smtClean="0"/>
              <a:t> </a:t>
            </a:r>
            <a:r>
              <a:rPr lang="ru-RU" sz="3200" dirty="0" err="1" smtClean="0"/>
              <a:t>бастап</a:t>
            </a:r>
            <a:r>
              <a:rPr lang="ru-RU" sz="3200" dirty="0" smtClean="0"/>
              <a:t> </a:t>
            </a:r>
            <a:r>
              <a:rPr lang="ru-RU" sz="3200" dirty="0" err="1" smtClean="0"/>
              <a:t>топырақ азық өнімдерінін көзіну айналды</a:t>
            </a:r>
            <a:r>
              <a:rPr lang="ru-RU" sz="3200" dirty="0" smtClean="0"/>
              <a:t>. </a:t>
            </a:r>
            <a:r>
              <a:rPr lang="ru-RU" sz="3200" dirty="0" err="1" smtClean="0"/>
              <a:t>Сондықтан еңбек адамы</a:t>
            </a:r>
            <a:r>
              <a:rPr lang="ru-RU" sz="3200" dirty="0" smtClean="0"/>
              <a:t> </a:t>
            </a:r>
            <a:r>
              <a:rPr lang="ru-RU" sz="3200" dirty="0" err="1" smtClean="0"/>
              <a:t>ежелден</a:t>
            </a:r>
            <a:r>
              <a:rPr lang="ru-RU" sz="3200" dirty="0" smtClean="0"/>
              <a:t> осы </a:t>
            </a:r>
            <a:r>
              <a:rPr lang="ru-RU" sz="3200" dirty="0" err="1" smtClean="0"/>
              <a:t>табиғи байлыққа үлкен құрметпен қарайды</a:t>
            </a:r>
            <a:endParaRPr lang="ru-RU" sz="3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55564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dirty="0" err="1" smtClean="0"/>
              <a:t>Топырақта жүріп жататын</a:t>
            </a:r>
            <a:r>
              <a:rPr lang="ru-RU" sz="2800" dirty="0" smtClean="0"/>
              <a:t> </a:t>
            </a:r>
            <a:r>
              <a:rPr lang="ru-RU" sz="2800" dirty="0" err="1" smtClean="0"/>
              <a:t>күрделі биологиялық, физика-химиялық және химиялық процестердін</a:t>
            </a:r>
            <a:r>
              <a:rPr lang="ru-RU" sz="2800" dirty="0" smtClean="0"/>
              <a:t> </a:t>
            </a:r>
            <a:r>
              <a:rPr lang="ru-RU" sz="2800" dirty="0" err="1" smtClean="0"/>
              <a:t>адамзат</a:t>
            </a:r>
            <a:r>
              <a:rPr lang="ru-RU" sz="2800" dirty="0" smtClean="0"/>
              <a:t> </a:t>
            </a:r>
            <a:r>
              <a:rPr lang="ru-RU" sz="2800" dirty="0" err="1" smtClean="0"/>
              <a:t>қоғамының түрлі тіршілік</a:t>
            </a:r>
            <a:r>
              <a:rPr lang="ru-RU" sz="2800" dirty="0" smtClean="0"/>
              <a:t> </a:t>
            </a:r>
            <a:r>
              <a:rPr lang="ru-RU" sz="2800" dirty="0" err="1" smtClean="0"/>
              <a:t>салалары</a:t>
            </a:r>
            <a:r>
              <a:rPr lang="ru-RU" sz="2800" dirty="0" smtClean="0"/>
              <a:t> </a:t>
            </a:r>
            <a:r>
              <a:rPr lang="ru-RU" sz="2800" dirty="0" err="1" smtClean="0"/>
              <a:t>үшін мәні зор</a:t>
            </a:r>
            <a:r>
              <a:rPr lang="ru-RU" sz="2800" dirty="0" smtClean="0"/>
              <a:t>. Осы </a:t>
            </a:r>
            <a:r>
              <a:rPr lang="ru-RU" sz="2800" dirty="0" err="1" smtClean="0"/>
              <a:t>процестерді</a:t>
            </a:r>
            <a:r>
              <a:rPr lang="ru-RU" sz="2800" dirty="0" smtClean="0"/>
              <a:t> тану </a:t>
            </a:r>
            <a:r>
              <a:rPr lang="ru-RU" sz="2800" dirty="0" err="1" smtClean="0"/>
              <a:t>топырақты іс</a:t>
            </a:r>
            <a:r>
              <a:rPr lang="ru-RU" sz="2800" dirty="0" smtClean="0"/>
              <a:t> </a:t>
            </a:r>
            <a:r>
              <a:rPr lang="ru-RU" sz="2800" dirty="0" err="1" smtClean="0"/>
              <a:t>жүзінде пайдалануда</a:t>
            </a:r>
            <a:r>
              <a:rPr lang="ru-RU" sz="2800" dirty="0" smtClean="0"/>
              <a:t> </a:t>
            </a:r>
            <a:r>
              <a:rPr lang="ru-RU" sz="2800" dirty="0" err="1" smtClean="0"/>
              <a:t>жаңа мүмкіндіктер ашады</a:t>
            </a:r>
            <a:r>
              <a:rPr lang="ru-RU" sz="2800" dirty="0" smtClean="0"/>
              <a:t>.</a:t>
            </a:r>
          </a:p>
          <a:p>
            <a:r>
              <a:rPr lang="ru-RU" sz="2800" dirty="0" err="1" smtClean="0"/>
              <a:t>Микробиологиялық және геохимиялық процестерді</a:t>
            </a:r>
            <a:r>
              <a:rPr lang="ru-RU" sz="2800" dirty="0" smtClean="0"/>
              <a:t> </a:t>
            </a:r>
            <a:r>
              <a:rPr lang="ru-RU" sz="2800" dirty="0" err="1" smtClean="0"/>
              <a:t>зерттеуге</a:t>
            </a:r>
            <a:r>
              <a:rPr lang="ru-RU" sz="2800" dirty="0" smtClean="0"/>
              <a:t> </a:t>
            </a:r>
            <a:r>
              <a:rPr lang="ru-RU" sz="2800" dirty="0" err="1" smtClean="0"/>
              <a:t>байланысты</a:t>
            </a:r>
            <a:r>
              <a:rPr lang="ru-RU" sz="2800" dirty="0" smtClean="0"/>
              <a:t> </a:t>
            </a:r>
            <a:r>
              <a:rPr lang="ru-RU" sz="2800" dirty="0" err="1" smtClean="0"/>
              <a:t>топырақтың халық денсаулығы үшін маңызы анықтала түседі.</a:t>
            </a:r>
            <a:r>
              <a:rPr lang="ru-RU" sz="2800" dirty="0" smtClean="0"/>
              <a:t> </a:t>
            </a:r>
            <a:r>
              <a:rPr lang="ru-RU" sz="2800" dirty="0" err="1" smtClean="0"/>
              <a:t>Топырақтағы физика-химиялық құбылыстарды зерттеудің гидротехникалық құрылыс үшін және алыс</a:t>
            </a:r>
            <a:r>
              <a:rPr lang="ru-RU" sz="2800" dirty="0" smtClean="0"/>
              <a:t> </a:t>
            </a:r>
            <a:r>
              <a:rPr lang="ru-RU" sz="2800" dirty="0" err="1" smtClean="0"/>
              <a:t>қашықтыққа созылған магистралық құбырлар </a:t>
            </a:r>
            <a:r>
              <a:rPr lang="ru-RU" sz="2800" dirty="0" smtClean="0"/>
              <a:t>салу </a:t>
            </a:r>
            <a:r>
              <a:rPr lang="ru-RU" sz="2800" dirty="0" err="1" smtClean="0"/>
              <a:t>үшін маңызы </a:t>
            </a:r>
            <a:r>
              <a:rPr lang="ru-RU" sz="2800" dirty="0" smtClean="0"/>
              <a:t>бар.</a:t>
            </a:r>
          </a:p>
          <a:p>
            <a:r>
              <a:rPr lang="ru-RU" sz="2800" dirty="0" err="1" smtClean="0"/>
              <a:t>Топырақтағы биогеохимиялық және геохимиялық процестерді</a:t>
            </a:r>
            <a:r>
              <a:rPr lang="ru-RU" sz="2800" dirty="0" smtClean="0"/>
              <a:t> </a:t>
            </a:r>
            <a:r>
              <a:rPr lang="ru-RU" sz="2800" dirty="0" err="1" smtClean="0"/>
              <a:t>пайдалы</a:t>
            </a:r>
            <a:r>
              <a:rPr lang="ru-RU" sz="2800" dirty="0" smtClean="0"/>
              <a:t> </a:t>
            </a:r>
            <a:r>
              <a:rPr lang="ru-RU" sz="2800" dirty="0" err="1" smtClean="0"/>
              <a:t>қазба кен</a:t>
            </a:r>
            <a:r>
              <a:rPr lang="ru-RU" sz="2800" dirty="0" smtClean="0"/>
              <a:t> </a:t>
            </a:r>
            <a:r>
              <a:rPr lang="ru-RU" sz="2800" dirty="0" err="1" smtClean="0"/>
              <a:t>орындарын</a:t>
            </a:r>
            <a:r>
              <a:rPr lang="ru-RU" sz="2800" dirty="0" smtClean="0"/>
              <a:t> </a:t>
            </a:r>
            <a:r>
              <a:rPr lang="ru-RU" sz="2800" dirty="0" err="1" smtClean="0"/>
              <a:t>іздеу</a:t>
            </a:r>
            <a:r>
              <a:rPr lang="ru-RU" sz="2800" dirty="0" smtClean="0"/>
              <a:t> </a:t>
            </a:r>
            <a:r>
              <a:rPr lang="ru-RU" sz="2800" dirty="0" err="1" smtClean="0"/>
              <a:t>кезінде</a:t>
            </a:r>
            <a:r>
              <a:rPr lang="ru-RU" sz="2800" dirty="0" smtClean="0"/>
              <a:t> </a:t>
            </a:r>
            <a:r>
              <a:rPr lang="ru-RU" sz="2800" dirty="0" err="1" smtClean="0"/>
              <a:t>пайдаланады</a:t>
            </a:r>
            <a:endParaRPr lang="ru-RU" sz="2800" dirty="0" smtClean="0"/>
          </a:p>
          <a:p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81884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563888" y="1"/>
            <a:ext cx="5580112" cy="65248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900" dirty="0" err="1" smtClean="0"/>
              <a:t>Қарашіріктің мөлшеріне және ондағы қоректік заттардың сапасына</a:t>
            </a:r>
            <a:r>
              <a:rPr lang="ru-RU" sz="1900" dirty="0" smtClean="0"/>
              <a:t> </a:t>
            </a:r>
            <a:r>
              <a:rPr lang="ru-RU" sz="1900" dirty="0" err="1" smtClean="0"/>
              <a:t>байланысты</a:t>
            </a:r>
            <a:r>
              <a:rPr lang="ru-RU" sz="1900" dirty="0" smtClean="0"/>
              <a:t> </a:t>
            </a:r>
            <a:r>
              <a:rPr lang="ru-RU" sz="1900" dirty="0" err="1" smtClean="0"/>
              <a:t>микроорганизмдердің </a:t>
            </a:r>
            <a:r>
              <a:rPr lang="ru-RU" sz="1900" dirty="0" smtClean="0"/>
              <a:t>саны </a:t>
            </a:r>
            <a:r>
              <a:rPr lang="ru-RU" sz="1900" dirty="0" err="1" smtClean="0"/>
              <a:t>әр түрлі топырақтарда түрліше болады</a:t>
            </a:r>
            <a:r>
              <a:rPr lang="ru-RU" sz="1900" dirty="0" smtClean="0"/>
              <a:t>. </a:t>
            </a:r>
            <a:r>
              <a:rPr lang="ru-RU" sz="1900" dirty="0" err="1" smtClean="0"/>
              <a:t>Топырақ неғұрлым қүнарлы болса</a:t>
            </a:r>
            <a:r>
              <a:rPr lang="ru-RU" sz="1900" dirty="0" smtClean="0"/>
              <a:t>, </a:t>
            </a:r>
            <a:r>
              <a:rPr lang="ru-RU" sz="1900" dirty="0" err="1" smtClean="0"/>
              <a:t>соғұрлым микробтар</a:t>
            </a:r>
            <a:r>
              <a:rPr lang="ru-RU" sz="1900" dirty="0" smtClean="0"/>
              <a:t> да </a:t>
            </a:r>
            <a:r>
              <a:rPr lang="ru-RU" sz="1900" dirty="0" err="1" smtClean="0"/>
              <a:t>көп кездеседі</a:t>
            </a:r>
            <a:r>
              <a:rPr lang="ru-RU" sz="1900" dirty="0" smtClean="0"/>
              <a:t>. </a:t>
            </a:r>
            <a:r>
              <a:rPr lang="ru-RU" sz="1900" dirty="0" err="1" smtClean="0"/>
              <a:t>Мәселен, жақсы өңделген шымды-күлгін топырақтардың </a:t>
            </a:r>
            <a:r>
              <a:rPr lang="ru-RU" sz="1900" dirty="0" smtClean="0">
                <a:solidFill>
                  <a:srgbClr val="FF0000"/>
                </a:solidFill>
              </a:rPr>
              <a:t>1 </a:t>
            </a:r>
            <a:r>
              <a:rPr lang="ru-RU" sz="1900" dirty="0" err="1" smtClean="0">
                <a:solidFill>
                  <a:srgbClr val="FF0000"/>
                </a:solidFill>
              </a:rPr>
              <a:t>г-да</a:t>
            </a:r>
            <a:r>
              <a:rPr lang="ru-RU" sz="1900" dirty="0" smtClean="0">
                <a:solidFill>
                  <a:srgbClr val="FF0000"/>
                </a:solidFill>
              </a:rPr>
              <a:t> 3—10 </a:t>
            </a:r>
            <a:r>
              <a:rPr lang="ru-RU" sz="1900" dirty="0" err="1" smtClean="0">
                <a:solidFill>
                  <a:srgbClr val="FF0000"/>
                </a:solidFill>
              </a:rPr>
              <a:t>миллионға</a:t>
            </a:r>
            <a:r>
              <a:rPr lang="ru-RU" sz="1900" dirty="0" err="1" smtClean="0"/>
              <a:t> дейін</a:t>
            </a:r>
            <a:r>
              <a:rPr lang="ru-RU" sz="1900" dirty="0" smtClean="0"/>
              <a:t>, ал </a:t>
            </a:r>
            <a:r>
              <a:rPr lang="ru-RU" sz="1900" dirty="0" err="1" smtClean="0"/>
              <a:t>қара топырақты жерлерде</a:t>
            </a:r>
            <a:r>
              <a:rPr lang="ru-RU" sz="1900" dirty="0" smtClean="0"/>
              <a:t> </a:t>
            </a:r>
            <a:r>
              <a:rPr lang="ru-RU" sz="1900" dirty="0" smtClean="0">
                <a:solidFill>
                  <a:srgbClr val="FF0000"/>
                </a:solidFill>
              </a:rPr>
              <a:t>15—50 </a:t>
            </a:r>
            <a:r>
              <a:rPr lang="ru-RU" sz="1900" dirty="0" err="1" smtClean="0">
                <a:solidFill>
                  <a:srgbClr val="FF0000"/>
                </a:solidFill>
              </a:rPr>
              <a:t>миллионға </a:t>
            </a:r>
            <a:r>
              <a:rPr lang="ru-RU" sz="1900" dirty="0" err="1" smtClean="0"/>
              <a:t>дейін</a:t>
            </a:r>
            <a:r>
              <a:rPr lang="ru-RU" sz="1900" dirty="0" smtClean="0"/>
              <a:t> </a:t>
            </a:r>
            <a:r>
              <a:rPr lang="ru-RU" sz="1900" dirty="0" err="1" smtClean="0"/>
              <a:t>микроорганизмдердің клеткаларын</a:t>
            </a:r>
            <a:r>
              <a:rPr lang="ru-RU" sz="1900" dirty="0" smtClean="0"/>
              <a:t> </a:t>
            </a:r>
            <a:r>
              <a:rPr lang="ru-RU" sz="1900" dirty="0" err="1" smtClean="0"/>
              <a:t>кездестіруге</a:t>
            </a:r>
            <a:r>
              <a:rPr lang="ru-RU" sz="1900" dirty="0" smtClean="0"/>
              <a:t> </a:t>
            </a:r>
            <a:r>
              <a:rPr lang="ru-RU" sz="1900" dirty="0" err="1" smtClean="0"/>
              <a:t>болады</a:t>
            </a:r>
            <a:r>
              <a:rPr lang="ru-RU" sz="1900" dirty="0" smtClean="0"/>
              <a:t>. </a:t>
            </a:r>
            <a:r>
              <a:rPr lang="ru-RU" sz="1900" dirty="0" err="1" smtClean="0"/>
              <a:t>Тіпті</a:t>
            </a:r>
            <a:r>
              <a:rPr lang="ru-RU" sz="1900" dirty="0" smtClean="0"/>
              <a:t> </a:t>
            </a:r>
            <a:r>
              <a:rPr lang="ru-RU" sz="1900" dirty="0" err="1" smtClean="0"/>
              <a:t>бір</a:t>
            </a:r>
            <a:r>
              <a:rPr lang="ru-RU" sz="1900" dirty="0" smtClean="0"/>
              <a:t> </a:t>
            </a:r>
            <a:r>
              <a:rPr lang="ru-RU" sz="1900" dirty="0" err="1" smtClean="0"/>
              <a:t>типтегі</a:t>
            </a:r>
            <a:r>
              <a:rPr lang="ru-RU" sz="1900" dirty="0" smtClean="0"/>
              <a:t> </a:t>
            </a:r>
            <a:r>
              <a:rPr lang="ru-RU" sz="1900" dirty="0" err="1" smtClean="0"/>
              <a:t>топырақтың барлық жеріндегі</a:t>
            </a:r>
            <a:r>
              <a:rPr lang="ru-RU" sz="1900" dirty="0" smtClean="0"/>
              <a:t> </a:t>
            </a:r>
            <a:r>
              <a:rPr lang="ru-RU" sz="1900" dirty="0" err="1" smtClean="0"/>
              <a:t>микроорганизмдердің </a:t>
            </a:r>
            <a:r>
              <a:rPr lang="ru-RU" sz="1900" dirty="0" smtClean="0"/>
              <a:t>саны </a:t>
            </a:r>
            <a:r>
              <a:rPr lang="ru-RU" sz="1900" dirty="0" err="1" smtClean="0"/>
              <a:t>бірдей</a:t>
            </a:r>
            <a:r>
              <a:rPr lang="ru-RU" sz="1900" dirty="0" smtClean="0"/>
              <a:t> </a:t>
            </a:r>
            <a:r>
              <a:rPr lang="ru-RU" sz="1900" dirty="0" err="1" smtClean="0"/>
              <a:t>болмайды</a:t>
            </a:r>
            <a:r>
              <a:rPr lang="ru-RU" sz="1900" dirty="0" smtClean="0"/>
              <a:t>. </a:t>
            </a:r>
            <a:r>
              <a:rPr lang="ru-RU" sz="1900" dirty="0" err="1" smtClean="0"/>
              <a:t>Мысалы</a:t>
            </a:r>
            <a:r>
              <a:rPr lang="ru-RU" sz="1900" dirty="0" smtClean="0"/>
              <a:t>, </a:t>
            </a:r>
            <a:r>
              <a:rPr lang="ru-RU" sz="1900" dirty="0" err="1" smtClean="0"/>
              <a:t>ормандышалғынды аймақтың нашар</a:t>
            </a:r>
            <a:r>
              <a:rPr lang="ru-RU" sz="1900" dirty="0" smtClean="0"/>
              <a:t> </a:t>
            </a:r>
            <a:r>
              <a:rPr lang="ru-RU" sz="1900" dirty="0" err="1" smtClean="0"/>
              <a:t>өңделген, қарашірігі жырту</a:t>
            </a:r>
            <a:r>
              <a:rPr lang="ru-RU" sz="1900" dirty="0" smtClean="0"/>
              <a:t> </a:t>
            </a:r>
            <a:r>
              <a:rPr lang="ru-RU" sz="1900" dirty="0" err="1" smtClean="0"/>
              <a:t>қабатының </a:t>
            </a:r>
            <a:r>
              <a:rPr lang="ru-RU" sz="1900" dirty="0" smtClean="0"/>
              <a:t>1 </a:t>
            </a:r>
            <a:r>
              <a:rPr lang="ru-RU" sz="1900" dirty="0" err="1" smtClean="0"/>
              <a:t>г-да</a:t>
            </a:r>
            <a:r>
              <a:rPr lang="ru-RU" sz="1900" dirty="0" smtClean="0"/>
              <a:t> </a:t>
            </a:r>
            <a:r>
              <a:rPr lang="ru-RU" sz="1900" dirty="0" smtClean="0">
                <a:solidFill>
                  <a:srgbClr val="FF0000"/>
                </a:solidFill>
              </a:rPr>
              <a:t>0,5—1,5 </a:t>
            </a:r>
            <a:r>
              <a:rPr lang="ru-RU" sz="1900" dirty="0" err="1" smtClean="0">
                <a:solidFill>
                  <a:srgbClr val="FF0000"/>
                </a:solidFill>
              </a:rPr>
              <a:t>миллионға </a:t>
            </a:r>
            <a:r>
              <a:rPr lang="ru-RU" sz="1900" dirty="0" err="1" smtClean="0"/>
              <a:t>дейін</a:t>
            </a:r>
            <a:r>
              <a:rPr lang="ru-RU" sz="1900" dirty="0" smtClean="0"/>
              <a:t> </a:t>
            </a:r>
            <a:r>
              <a:rPr lang="ru-RU" sz="1900" dirty="0" err="1" smtClean="0"/>
              <a:t>бактериялар</a:t>
            </a:r>
            <a:r>
              <a:rPr lang="ru-RU" sz="1900" dirty="0" smtClean="0"/>
              <a:t> </a:t>
            </a:r>
            <a:r>
              <a:rPr lang="ru-RU" sz="1900" dirty="0" err="1" smtClean="0"/>
              <a:t>болса</a:t>
            </a:r>
            <a:r>
              <a:rPr lang="ru-RU" sz="1900" dirty="0" smtClean="0"/>
              <a:t>, </a:t>
            </a:r>
            <a:r>
              <a:rPr lang="ru-RU" sz="1900" dirty="0" err="1" smtClean="0"/>
              <a:t>дәл осындай</a:t>
            </a:r>
            <a:r>
              <a:rPr lang="ru-RU" sz="1900" dirty="0" smtClean="0"/>
              <a:t> </a:t>
            </a:r>
            <a:r>
              <a:rPr lang="ru-RU" sz="1900" dirty="0" err="1" smtClean="0"/>
              <a:t>жердің жаксы</a:t>
            </a:r>
            <a:r>
              <a:rPr lang="ru-RU" sz="1900" dirty="0" smtClean="0"/>
              <a:t> </a:t>
            </a:r>
            <a:r>
              <a:rPr lang="ru-RU" sz="1900" dirty="0" err="1" smtClean="0"/>
              <a:t>өңделген</a:t>
            </a:r>
            <a:r>
              <a:rPr lang="ru-RU" sz="1900" dirty="0" smtClean="0"/>
              <a:t>, </a:t>
            </a:r>
            <a:r>
              <a:rPr lang="ru-RU" sz="1900" dirty="0" err="1" smtClean="0"/>
              <a:t>қарашірігі </a:t>
            </a:r>
            <a:r>
              <a:rPr lang="ru-RU" sz="1900" dirty="0" smtClean="0"/>
              <a:t>мол </a:t>
            </a:r>
            <a:r>
              <a:rPr lang="ru-RU" sz="1900" dirty="0" err="1" smtClean="0"/>
              <a:t>учаскенің </a:t>
            </a:r>
            <a:r>
              <a:rPr lang="ru-RU" sz="1900" dirty="0" smtClean="0"/>
              <a:t>1 </a:t>
            </a:r>
            <a:r>
              <a:rPr lang="ru-RU" sz="1900" dirty="0" err="1" smtClean="0"/>
              <a:t>г-да</a:t>
            </a:r>
            <a:r>
              <a:rPr lang="ru-RU" sz="1900" dirty="0" smtClean="0"/>
              <a:t> </a:t>
            </a:r>
            <a:r>
              <a:rPr lang="ru-RU" sz="1900" dirty="0" err="1" smtClean="0"/>
              <a:t>топырағында </a:t>
            </a:r>
            <a:r>
              <a:rPr lang="ru-RU" sz="1900" dirty="0" smtClean="0">
                <a:solidFill>
                  <a:srgbClr val="FF0000"/>
                </a:solidFill>
              </a:rPr>
              <a:t>3—25 </a:t>
            </a:r>
            <a:r>
              <a:rPr lang="ru-RU" sz="1900" dirty="0" err="1" smtClean="0">
                <a:solidFill>
                  <a:srgbClr val="FF0000"/>
                </a:solidFill>
              </a:rPr>
              <a:t>миллионға </a:t>
            </a:r>
            <a:r>
              <a:rPr lang="ru-RU" sz="1900" dirty="0" err="1" smtClean="0"/>
              <a:t>дейін</a:t>
            </a:r>
            <a:r>
              <a:rPr lang="ru-RU" sz="1900" dirty="0" smtClean="0"/>
              <a:t> </a:t>
            </a:r>
            <a:r>
              <a:rPr lang="ru-RU" sz="1900" dirty="0" err="1" smtClean="0"/>
              <a:t>бактериялар</a:t>
            </a:r>
            <a:r>
              <a:rPr lang="ru-RU" sz="1900" dirty="0" smtClean="0"/>
              <a:t> </a:t>
            </a:r>
            <a:r>
              <a:rPr lang="ru-RU" sz="1900" dirty="0" err="1" smtClean="0"/>
              <a:t>кездеседі</a:t>
            </a:r>
            <a:r>
              <a:rPr lang="ru-RU" sz="1900" dirty="0" smtClean="0"/>
              <a:t>. </a:t>
            </a:r>
            <a:r>
              <a:rPr lang="ru-RU" sz="1900" dirty="0" err="1" smtClean="0"/>
              <a:t>Бау-бақша топырақтары, ұдайы суарылып</a:t>
            </a:r>
            <a:r>
              <a:rPr lang="ru-RU" sz="1900" dirty="0" smtClean="0"/>
              <a:t>, </a:t>
            </a:r>
            <a:r>
              <a:rPr lang="ru-RU" sz="1900" dirty="0" err="1" smtClean="0"/>
              <a:t>тыңайтылып отырудың нәтижесінде </a:t>
            </a:r>
            <a:r>
              <a:rPr lang="ru-RU" sz="1900" dirty="0" smtClean="0"/>
              <a:t>дала </a:t>
            </a:r>
            <a:r>
              <a:rPr lang="ru-RU" sz="1900" dirty="0" err="1" smtClean="0"/>
              <a:t>топырағына карағанда микроорганизм-дерге</a:t>
            </a:r>
            <a:r>
              <a:rPr lang="ru-RU" sz="1900" dirty="0" smtClean="0"/>
              <a:t> </a:t>
            </a:r>
            <a:r>
              <a:rPr lang="ru-RU" sz="1900" dirty="0" err="1" smtClean="0"/>
              <a:t>әлдеқайда </a:t>
            </a:r>
            <a:r>
              <a:rPr lang="ru-RU" sz="1900" dirty="0" smtClean="0"/>
              <a:t>бай </a:t>
            </a:r>
            <a:r>
              <a:rPr lang="ru-RU" sz="1900" dirty="0" err="1" smtClean="0"/>
              <a:t>келеді</a:t>
            </a:r>
            <a:r>
              <a:rPr lang="ru-RU" sz="1900" dirty="0" smtClean="0"/>
              <a:t>.</a:t>
            </a:r>
            <a:endParaRPr lang="ru-RU" sz="19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349188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548680" y="0"/>
            <a:ext cx="12169352" cy="6858000"/>
          </a:xfrm>
        </p:spPr>
      </p:pic>
    </p:spTree>
    <p:extLst>
      <p:ext uri="{BB962C8B-B14F-4D97-AF65-F5344CB8AC3E}">
        <p14:creationId xmlns:p14="http://schemas.microsoft.com/office/powerpoint/2010/main" xmlns="" val="26193462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ferris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8434184" cy="1143000"/>
          </a:xfrm>
        </p:spPr>
        <p:txBody>
          <a:bodyPr>
            <a:noAutofit/>
          </a:bodyPr>
          <a:lstStyle/>
          <a:p>
            <a:pPr algn="ctr"/>
            <a:r>
              <a:rPr lang="kk-KZ" sz="3600" dirty="0" smtClean="0"/>
              <a:t>Топырақтың санитарлық жағдайын бағалайтын көрсеткіштер;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988840"/>
            <a:ext cx="7848872" cy="425956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dirty="0" err="1"/>
              <a:t>Санитарлық-химиялық</a:t>
            </a:r>
            <a:r>
              <a:rPr lang="ru-RU" dirty="0"/>
              <a:t> </a:t>
            </a:r>
            <a:r>
              <a:rPr lang="ru-RU" dirty="0" err="1" smtClean="0"/>
              <a:t>көрсеткіштер</a:t>
            </a:r>
            <a:endParaRPr lang="ru-RU" dirty="0" smtClean="0"/>
          </a:p>
          <a:p>
            <a:pPr>
              <a:buFont typeface="Wingdings" pitchFamily="2" charset="2"/>
              <a:buChar char="Ø"/>
            </a:pPr>
            <a:r>
              <a:rPr lang="ru-RU" dirty="0" err="1"/>
              <a:t>Санитарлық-микробиологиялық</a:t>
            </a:r>
            <a:r>
              <a:rPr lang="ru-RU" dirty="0"/>
              <a:t> </a:t>
            </a:r>
            <a:r>
              <a:rPr lang="ru-RU" dirty="0" err="1" smtClean="0"/>
              <a:t>көрсеткіштер</a:t>
            </a:r>
            <a:endParaRPr lang="ru-RU" dirty="0" smtClean="0"/>
          </a:p>
          <a:p>
            <a:pPr>
              <a:buFont typeface="Wingdings" pitchFamily="2" charset="2"/>
              <a:buChar char="Ø"/>
            </a:pPr>
            <a:r>
              <a:rPr lang="ru-RU" dirty="0" err="1"/>
              <a:t>Санитарлық-гельминтологиялық</a:t>
            </a:r>
            <a:r>
              <a:rPr lang="ru-RU" dirty="0"/>
              <a:t> </a:t>
            </a:r>
            <a:r>
              <a:rPr lang="ru-RU" dirty="0" err="1"/>
              <a:t>көрсеткіштер</a:t>
            </a:r>
            <a:r>
              <a:rPr lang="ru-RU" dirty="0"/>
              <a:t>. </a:t>
            </a:r>
            <a:endParaRPr lang="ru-RU" dirty="0" smtClean="0"/>
          </a:p>
          <a:p>
            <a:pPr>
              <a:buFont typeface="Wingdings" pitchFamily="2" charset="2"/>
              <a:buChar char="Ø"/>
            </a:pPr>
            <a:r>
              <a:rPr lang="ru-RU" dirty="0" err="1"/>
              <a:t>Санитарлық</a:t>
            </a:r>
            <a:r>
              <a:rPr lang="ru-RU" dirty="0"/>
              <a:t> </a:t>
            </a:r>
            <a:r>
              <a:rPr lang="ru-RU" dirty="0" err="1"/>
              <a:t>энтемологиялық</a:t>
            </a:r>
            <a:r>
              <a:rPr lang="ru-RU" dirty="0"/>
              <a:t> </a:t>
            </a:r>
            <a:r>
              <a:rPr lang="ru-RU" dirty="0" err="1"/>
              <a:t>көрсеткіштер</a:t>
            </a:r>
            <a:r>
              <a:rPr lang="ru-RU" dirty="0"/>
              <a:t>. </a:t>
            </a:r>
          </a:p>
          <a:p>
            <a:pPr>
              <a:buFont typeface="Wingdings" pitchFamily="2" charset="2"/>
              <a:buChar char="Ø"/>
            </a:pPr>
            <a:endParaRPr lang="ru-RU" dirty="0"/>
          </a:p>
          <a:p>
            <a:pPr>
              <a:buFont typeface="Wingdings" pitchFamily="2" charset="2"/>
              <a:buChar char="Ø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073834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err="1"/>
              <a:t>Санитарлық-химиялық</a:t>
            </a:r>
            <a:r>
              <a:rPr lang="ru-RU" dirty="0"/>
              <a:t> </a:t>
            </a:r>
            <a:r>
              <a:rPr lang="ru-RU" dirty="0" err="1"/>
              <a:t>көрсеткіштер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err="1"/>
              <a:t>Санитарлық-химиялық</a:t>
            </a:r>
            <a:r>
              <a:rPr lang="ru-RU" dirty="0"/>
              <a:t> </a:t>
            </a:r>
            <a:r>
              <a:rPr lang="ru-RU" dirty="0" err="1"/>
              <a:t>көрсеткіштерге</a:t>
            </a:r>
            <a:r>
              <a:rPr lang="ru-RU" dirty="0"/>
              <a:t> </a:t>
            </a:r>
            <a:r>
              <a:rPr lang="ru-RU" dirty="0" err="1"/>
              <a:t>топырақтағы</a:t>
            </a:r>
            <a:r>
              <a:rPr lang="ru-RU" dirty="0"/>
              <a:t> </a:t>
            </a:r>
            <a:r>
              <a:rPr lang="ru-RU" dirty="0" err="1"/>
              <a:t>аммиактың</a:t>
            </a:r>
            <a:r>
              <a:rPr lang="ru-RU" dirty="0"/>
              <a:t>, </a:t>
            </a:r>
            <a:r>
              <a:rPr lang="ru-RU" dirty="0" err="1"/>
              <a:t>нитриттердің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нитраттардың</a:t>
            </a:r>
            <a:r>
              <a:rPr lang="ru-RU" dirty="0"/>
              <a:t> </a:t>
            </a:r>
            <a:r>
              <a:rPr lang="ru-RU" dirty="0" err="1"/>
              <a:t>болуы</a:t>
            </a:r>
            <a:r>
              <a:rPr lang="ru-RU" dirty="0"/>
              <a:t> </a:t>
            </a:r>
            <a:r>
              <a:rPr lang="ru-RU" dirty="0" err="1"/>
              <a:t>жатады</a:t>
            </a:r>
            <a:r>
              <a:rPr lang="ru-RU" dirty="0"/>
              <a:t>. Азот </a:t>
            </a:r>
            <a:r>
              <a:rPr lang="ru-RU" dirty="0" err="1"/>
              <a:t>қосылыстарының</a:t>
            </a:r>
            <a:r>
              <a:rPr lang="ru-RU" dirty="0"/>
              <a:t> </a:t>
            </a:r>
            <a:r>
              <a:rPr lang="ru-RU" dirty="0" err="1"/>
              <a:t>болуына</a:t>
            </a:r>
            <a:r>
              <a:rPr lang="ru-RU" dirty="0"/>
              <a:t> </a:t>
            </a:r>
            <a:r>
              <a:rPr lang="ru-RU" dirty="0" err="1"/>
              <a:t>қарап</a:t>
            </a:r>
            <a:r>
              <a:rPr lang="ru-RU" dirty="0"/>
              <a:t> </a:t>
            </a:r>
            <a:r>
              <a:rPr lang="ru-RU" dirty="0" err="1"/>
              <a:t>топырақтың</a:t>
            </a:r>
            <a:r>
              <a:rPr lang="ru-RU" dirty="0"/>
              <a:t> </a:t>
            </a:r>
            <a:r>
              <a:rPr lang="ru-RU" dirty="0" err="1"/>
              <a:t>ластану</a:t>
            </a:r>
            <a:r>
              <a:rPr lang="ru-RU" dirty="0"/>
              <a:t> </a:t>
            </a:r>
            <a:r>
              <a:rPr lang="ru-RU" dirty="0" err="1"/>
              <a:t>ұзақтығын</a:t>
            </a:r>
            <a:r>
              <a:rPr lang="ru-RU" dirty="0"/>
              <a:t> </a:t>
            </a:r>
            <a:r>
              <a:rPr lang="ru-RU" dirty="0" err="1"/>
              <a:t>анықтауға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/>
              <a:t>. </a:t>
            </a:r>
            <a:r>
              <a:rPr lang="ru-RU" dirty="0" err="1"/>
              <a:t>Егер</a:t>
            </a:r>
            <a:r>
              <a:rPr lang="ru-RU" dirty="0"/>
              <a:t> </a:t>
            </a:r>
            <a:r>
              <a:rPr lang="ru-RU" dirty="0" err="1"/>
              <a:t>топырақтың</a:t>
            </a:r>
            <a:r>
              <a:rPr lang="ru-RU" dirty="0"/>
              <a:t> </a:t>
            </a:r>
            <a:r>
              <a:rPr lang="ru-RU" dirty="0" err="1"/>
              <a:t>құрамында</a:t>
            </a:r>
            <a:r>
              <a:rPr lang="ru-RU" dirty="0"/>
              <a:t> аммиак пен </a:t>
            </a:r>
            <a:r>
              <a:rPr lang="ru-RU" dirty="0" err="1"/>
              <a:t>нитриттер</a:t>
            </a:r>
            <a:r>
              <a:rPr lang="ru-RU" dirty="0"/>
              <a:t> </a:t>
            </a:r>
            <a:r>
              <a:rPr lang="ru-RU" dirty="0" err="1"/>
              <a:t>көп</a:t>
            </a:r>
            <a:r>
              <a:rPr lang="ru-RU" dirty="0"/>
              <a:t> </a:t>
            </a:r>
            <a:r>
              <a:rPr lang="ru-RU" dirty="0" err="1"/>
              <a:t>болса</a:t>
            </a:r>
            <a:r>
              <a:rPr lang="ru-RU" dirty="0"/>
              <a:t>, </a:t>
            </a:r>
            <a:r>
              <a:rPr lang="ru-RU" dirty="0" err="1"/>
              <a:t>ластану</a:t>
            </a:r>
            <a:r>
              <a:rPr lang="ru-RU" dirty="0"/>
              <a:t> </a:t>
            </a:r>
            <a:r>
              <a:rPr lang="ru-RU" dirty="0" err="1"/>
              <a:t>салыстырмалы</a:t>
            </a:r>
            <a:r>
              <a:rPr lang="ru-RU" dirty="0"/>
              <a:t> </a:t>
            </a:r>
            <a:r>
              <a:rPr lang="ru-RU" dirty="0" err="1"/>
              <a:t>түрде</a:t>
            </a:r>
            <a:r>
              <a:rPr lang="ru-RU" dirty="0"/>
              <a:t> </a:t>
            </a:r>
            <a:r>
              <a:rPr lang="ru-RU" dirty="0" err="1"/>
              <a:t>жақында</a:t>
            </a:r>
            <a:r>
              <a:rPr lang="ru-RU" dirty="0"/>
              <a:t> </a:t>
            </a:r>
            <a:r>
              <a:rPr lang="ru-RU" dirty="0" err="1"/>
              <a:t>болған</a:t>
            </a:r>
            <a:r>
              <a:rPr lang="ru-RU" dirty="0"/>
              <a:t>, ал тек </a:t>
            </a:r>
            <a:r>
              <a:rPr lang="ru-RU" dirty="0" err="1"/>
              <a:t>нитраттар</a:t>
            </a:r>
            <a:r>
              <a:rPr lang="ru-RU" dirty="0"/>
              <a:t> </a:t>
            </a:r>
            <a:r>
              <a:rPr lang="ru-RU" dirty="0" err="1"/>
              <a:t>ғана</a:t>
            </a:r>
            <a:r>
              <a:rPr lang="ru-RU" dirty="0"/>
              <a:t> </a:t>
            </a:r>
            <a:r>
              <a:rPr lang="ru-RU" dirty="0" err="1"/>
              <a:t>болса</a:t>
            </a:r>
            <a:r>
              <a:rPr lang="ru-RU" dirty="0"/>
              <a:t>, </a:t>
            </a:r>
            <a:r>
              <a:rPr lang="ru-RU" dirty="0" err="1"/>
              <a:t>онда</a:t>
            </a:r>
            <a:r>
              <a:rPr lang="ru-RU" dirty="0"/>
              <a:t> </a:t>
            </a:r>
            <a:r>
              <a:rPr lang="ru-RU" dirty="0" err="1"/>
              <a:t>ластану</a:t>
            </a:r>
            <a:r>
              <a:rPr lang="ru-RU" dirty="0"/>
              <a:t> </a:t>
            </a:r>
            <a:r>
              <a:rPr lang="ru-RU" dirty="0" err="1"/>
              <a:t>бұрын</a:t>
            </a:r>
            <a:r>
              <a:rPr lang="ru-RU" dirty="0"/>
              <a:t> </a:t>
            </a:r>
            <a:r>
              <a:rPr lang="ru-RU" dirty="0" err="1"/>
              <a:t>болған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нитрификация </a:t>
            </a:r>
            <a:r>
              <a:rPr lang="ru-RU" dirty="0" err="1"/>
              <a:t>реакциясы</a:t>
            </a:r>
            <a:r>
              <a:rPr lang="ru-RU" dirty="0"/>
              <a:t> </a:t>
            </a:r>
            <a:r>
              <a:rPr lang="ru-RU" dirty="0" err="1"/>
              <a:t>аяқталғанын</a:t>
            </a:r>
            <a:r>
              <a:rPr lang="ru-RU" dirty="0"/>
              <a:t> </a:t>
            </a:r>
            <a:r>
              <a:rPr lang="ru-RU" dirty="0" err="1"/>
              <a:t>көрсетеді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817426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6857999"/>
            <a:ext cx="8229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611560" y="980728"/>
            <a:ext cx="8322128" cy="5267672"/>
          </a:xfrm>
        </p:spPr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ru-RU" sz="3200" b="1" i="1" dirty="0" err="1"/>
              <a:t>Санитарлық-гельминтологиялық</a:t>
            </a:r>
            <a:r>
              <a:rPr lang="ru-RU" sz="3200" b="1" i="1" dirty="0"/>
              <a:t> </a:t>
            </a:r>
            <a:r>
              <a:rPr lang="ru-RU" sz="3200" b="1" i="1" dirty="0" err="1"/>
              <a:t>көрсеткіштер</a:t>
            </a:r>
            <a:r>
              <a:rPr lang="ru-RU" b="1" i="1" dirty="0"/>
              <a:t>. </a:t>
            </a:r>
            <a:endParaRPr lang="ru-RU" b="1" i="1" dirty="0" smtClean="0"/>
          </a:p>
          <a:p>
            <a:pPr marL="82296" indent="0" algn="ctr">
              <a:buNone/>
            </a:pPr>
            <a:endParaRPr lang="ru-RU" b="1" i="1" dirty="0"/>
          </a:p>
          <a:p>
            <a:r>
              <a:rPr lang="ru-RU" dirty="0" err="1"/>
              <a:t>Нәжістермен</a:t>
            </a:r>
            <a:r>
              <a:rPr lang="ru-RU" dirty="0"/>
              <a:t> </a:t>
            </a:r>
            <a:r>
              <a:rPr lang="ru-RU" dirty="0" err="1"/>
              <a:t>ластанбаған</a:t>
            </a:r>
            <a:r>
              <a:rPr lang="ru-RU" dirty="0"/>
              <a:t> </a:t>
            </a:r>
            <a:r>
              <a:rPr lang="ru-RU" dirty="0" err="1"/>
              <a:t>топырақта</a:t>
            </a:r>
            <a:r>
              <a:rPr lang="ru-RU" dirty="0"/>
              <a:t> гельминт </a:t>
            </a:r>
            <a:r>
              <a:rPr lang="ru-RU" dirty="0" err="1"/>
              <a:t>жұмыртқалары</a:t>
            </a:r>
            <a:r>
              <a:rPr lang="ru-RU" dirty="0"/>
              <a:t> </a:t>
            </a:r>
            <a:r>
              <a:rPr lang="ru-RU" dirty="0" err="1"/>
              <a:t>болмау</a:t>
            </a:r>
            <a:r>
              <a:rPr lang="ru-RU" dirty="0"/>
              <a:t> </a:t>
            </a:r>
            <a:r>
              <a:rPr lang="ru-RU" dirty="0" err="1"/>
              <a:t>керек</a:t>
            </a:r>
            <a:r>
              <a:rPr lang="ru-RU" dirty="0"/>
              <a:t>, аз </a:t>
            </a:r>
            <a:r>
              <a:rPr lang="ru-RU" dirty="0" err="1"/>
              <a:t>ластанған</a:t>
            </a:r>
            <a:r>
              <a:rPr lang="ru-RU" dirty="0"/>
              <a:t> </a:t>
            </a:r>
            <a:r>
              <a:rPr lang="ru-RU" dirty="0" err="1"/>
              <a:t>топырақта</a:t>
            </a:r>
            <a:r>
              <a:rPr lang="ru-RU" dirty="0"/>
              <a:t> 100-ден </a:t>
            </a:r>
            <a:r>
              <a:rPr lang="ru-RU" dirty="0" err="1"/>
              <a:t>жоғары</a:t>
            </a:r>
            <a:r>
              <a:rPr lang="ru-RU" dirty="0"/>
              <a:t>. </a:t>
            </a:r>
            <a:r>
              <a:rPr lang="ru-RU" dirty="0" err="1"/>
              <a:t>Топырақтың</a:t>
            </a:r>
            <a:r>
              <a:rPr lang="ru-RU" dirty="0"/>
              <a:t> гельминт </a:t>
            </a:r>
            <a:r>
              <a:rPr lang="ru-RU" dirty="0" err="1"/>
              <a:t>жұмыртқаларымен</a:t>
            </a:r>
            <a:r>
              <a:rPr lang="ru-RU" dirty="0"/>
              <a:t> </a:t>
            </a:r>
            <a:r>
              <a:rPr lang="ru-RU" dirty="0" err="1"/>
              <a:t>ластануын</a:t>
            </a:r>
            <a:r>
              <a:rPr lang="ru-RU" dirty="0"/>
              <a:t> </a:t>
            </a:r>
            <a:r>
              <a:rPr lang="ru-RU" dirty="0" err="1"/>
              <a:t>бағалағанда</a:t>
            </a:r>
            <a:r>
              <a:rPr lang="ru-RU" dirty="0"/>
              <a:t> </a:t>
            </a:r>
            <a:r>
              <a:rPr lang="ru-RU" dirty="0" err="1"/>
              <a:t>міндетті</a:t>
            </a:r>
            <a:r>
              <a:rPr lang="ru-RU" dirty="0"/>
              <a:t> </a:t>
            </a:r>
            <a:r>
              <a:rPr lang="ru-RU" dirty="0" err="1"/>
              <a:t>түрде</a:t>
            </a:r>
            <a:r>
              <a:rPr lang="ru-RU" dirty="0"/>
              <a:t> </a:t>
            </a:r>
            <a:r>
              <a:rPr lang="ru-RU" dirty="0" err="1"/>
              <a:t>олардың</a:t>
            </a:r>
            <a:r>
              <a:rPr lang="ru-RU" dirty="0"/>
              <a:t> </a:t>
            </a:r>
            <a:r>
              <a:rPr lang="ru-RU" dirty="0" err="1"/>
              <a:t>өмір</a:t>
            </a:r>
            <a:r>
              <a:rPr lang="ru-RU" dirty="0"/>
              <a:t> </a:t>
            </a:r>
            <a:r>
              <a:rPr lang="ru-RU" dirty="0" err="1"/>
              <a:t>сүру</a:t>
            </a:r>
            <a:r>
              <a:rPr lang="ru-RU" dirty="0"/>
              <a:t> </a:t>
            </a:r>
            <a:r>
              <a:rPr lang="ru-RU" dirty="0" err="1"/>
              <a:t>қабілетін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инвазиялығын</a:t>
            </a:r>
            <a:r>
              <a:rPr lang="ru-RU" dirty="0"/>
              <a:t> </a:t>
            </a:r>
            <a:r>
              <a:rPr lang="ru-RU" dirty="0" err="1"/>
              <a:t>ескеру</a:t>
            </a:r>
            <a:r>
              <a:rPr lang="ru-RU" dirty="0"/>
              <a:t> </a:t>
            </a:r>
            <a:r>
              <a:rPr lang="ru-RU" dirty="0" err="1"/>
              <a:t>қажет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1114703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858000"/>
            <a:ext cx="8229600" cy="60344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43872"/>
          </a:xfrm>
        </p:spPr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ru-RU" sz="3200" b="1" i="1" dirty="0" err="1"/>
              <a:t>Санитарлық</a:t>
            </a:r>
            <a:r>
              <a:rPr lang="ru-RU" sz="3200" b="1" i="1" dirty="0"/>
              <a:t> </a:t>
            </a:r>
            <a:r>
              <a:rPr lang="ru-RU" sz="3200" b="1" i="1" dirty="0" err="1"/>
              <a:t>энтемологиялық</a:t>
            </a:r>
            <a:r>
              <a:rPr lang="ru-RU" sz="3200" b="1" i="1" dirty="0"/>
              <a:t> </a:t>
            </a:r>
            <a:r>
              <a:rPr lang="ru-RU" sz="3200" b="1" i="1" dirty="0" err="1"/>
              <a:t>көрсеткіштер</a:t>
            </a:r>
            <a:r>
              <a:rPr lang="ru-RU" sz="3200" b="1" i="1" dirty="0"/>
              <a:t>. </a:t>
            </a:r>
          </a:p>
          <a:p>
            <a:r>
              <a:rPr lang="ru-RU" sz="3200" dirty="0" err="1"/>
              <a:t>Топырақтың</a:t>
            </a:r>
            <a:r>
              <a:rPr lang="ru-RU" sz="3200" dirty="0"/>
              <a:t> </a:t>
            </a:r>
            <a:r>
              <a:rPr lang="ru-RU" sz="3200" dirty="0" err="1"/>
              <a:t>санитарлық</a:t>
            </a:r>
            <a:r>
              <a:rPr lang="ru-RU" sz="3200" dirty="0"/>
              <a:t> </a:t>
            </a:r>
            <a:r>
              <a:rPr lang="ru-RU" sz="3200" dirty="0" err="1"/>
              <a:t>жағдайы</a:t>
            </a:r>
            <a:r>
              <a:rPr lang="ru-RU" sz="3200" dirty="0"/>
              <a:t> </a:t>
            </a:r>
            <a:r>
              <a:rPr lang="ru-RU" sz="3200" dirty="0" err="1"/>
              <a:t>ондағы</a:t>
            </a:r>
            <a:r>
              <a:rPr lang="ru-RU" sz="3200" dirty="0"/>
              <a:t> </a:t>
            </a:r>
            <a:r>
              <a:rPr lang="ru-RU" sz="3200" dirty="0" err="1"/>
              <a:t>шыбындардың</a:t>
            </a:r>
            <a:r>
              <a:rPr lang="ru-RU" sz="3200" dirty="0"/>
              <a:t> </a:t>
            </a:r>
            <a:r>
              <a:rPr lang="ru-RU" sz="3200" dirty="0" err="1"/>
              <a:t>дернәсілдері</a:t>
            </a:r>
            <a:r>
              <a:rPr lang="ru-RU" sz="3200" dirty="0"/>
              <a:t> мен </a:t>
            </a:r>
            <a:r>
              <a:rPr lang="ru-RU" sz="3200" dirty="0" err="1"/>
              <a:t>қуыршақтарының</a:t>
            </a:r>
            <a:r>
              <a:rPr lang="ru-RU" sz="3200" dirty="0"/>
              <a:t> саны </a:t>
            </a:r>
            <a:r>
              <a:rPr lang="ru-RU" sz="3200" dirty="0" err="1"/>
              <a:t>бойынша</a:t>
            </a:r>
            <a:r>
              <a:rPr lang="ru-RU" sz="3200" dirty="0"/>
              <a:t> </a:t>
            </a:r>
            <a:r>
              <a:rPr lang="ru-RU" sz="3200" dirty="0" err="1"/>
              <a:t>бағаланады</a:t>
            </a:r>
            <a:r>
              <a:rPr lang="ru-RU" sz="3200" dirty="0"/>
              <a:t>. Таза </a:t>
            </a:r>
            <a:r>
              <a:rPr lang="ru-RU" sz="3200" dirty="0" err="1"/>
              <a:t>топырақтың</a:t>
            </a:r>
            <a:r>
              <a:rPr lang="ru-RU" sz="3200" dirty="0"/>
              <a:t> 0,25 м2 </a:t>
            </a:r>
            <a:r>
              <a:rPr lang="ru-RU" sz="3200" dirty="0" err="1"/>
              <a:t>беткі</a:t>
            </a:r>
            <a:r>
              <a:rPr lang="ru-RU" sz="3200" dirty="0"/>
              <a:t> </a:t>
            </a:r>
            <a:r>
              <a:rPr lang="ru-RU" sz="3200" dirty="0" err="1"/>
              <a:t>қабатында</a:t>
            </a:r>
            <a:r>
              <a:rPr lang="ru-RU" sz="3200" dirty="0"/>
              <a:t> </a:t>
            </a:r>
            <a:r>
              <a:rPr lang="ru-RU" sz="3200" dirty="0" err="1"/>
              <a:t>болмайды</a:t>
            </a:r>
            <a:r>
              <a:rPr lang="ru-RU" sz="3200" dirty="0"/>
              <a:t>. </a:t>
            </a:r>
            <a:r>
              <a:rPr lang="ru-RU" sz="3200" dirty="0" err="1"/>
              <a:t>Әлсіз</a:t>
            </a:r>
            <a:r>
              <a:rPr lang="ru-RU" sz="3200" dirty="0"/>
              <a:t> </a:t>
            </a:r>
            <a:r>
              <a:rPr lang="ru-RU" sz="3200" dirty="0" err="1"/>
              <a:t>ластанған</a:t>
            </a:r>
            <a:r>
              <a:rPr lang="ru-RU" sz="3200" dirty="0"/>
              <a:t> </a:t>
            </a:r>
            <a:r>
              <a:rPr lang="ru-RU" sz="3200" dirty="0" err="1"/>
              <a:t>топырақта</a:t>
            </a:r>
            <a:r>
              <a:rPr lang="ru-RU" sz="3200" dirty="0"/>
              <a:t> 1-10 </a:t>
            </a:r>
            <a:r>
              <a:rPr lang="ru-RU" sz="3200" dirty="0" err="1"/>
              <a:t>аралығы</a:t>
            </a:r>
            <a:r>
              <a:rPr lang="ru-RU" sz="3200" dirty="0"/>
              <a:t>, </a:t>
            </a:r>
            <a:r>
              <a:rPr lang="ru-RU" sz="3200" dirty="0" err="1"/>
              <a:t>өте</a:t>
            </a:r>
            <a:r>
              <a:rPr lang="ru-RU" sz="3200" dirty="0"/>
              <a:t> </a:t>
            </a:r>
            <a:r>
              <a:rPr lang="ru-RU" sz="3200" dirty="0" err="1"/>
              <a:t>ластанған</a:t>
            </a:r>
            <a:r>
              <a:rPr lang="ru-RU" sz="3200" dirty="0"/>
              <a:t> </a:t>
            </a:r>
            <a:r>
              <a:rPr lang="ru-RU" sz="3200" dirty="0" err="1"/>
              <a:t>топырақта</a:t>
            </a:r>
            <a:r>
              <a:rPr lang="ru-RU" sz="3200" dirty="0"/>
              <a:t> 100-ден </a:t>
            </a:r>
            <a:r>
              <a:rPr lang="ru-RU" sz="3200" dirty="0" err="1"/>
              <a:t>жоғары</a:t>
            </a:r>
            <a:r>
              <a:rPr lang="ru-RU" sz="3200" dirty="0"/>
              <a:t>.</a:t>
            </a: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35143927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shred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476672" y="4370"/>
            <a:ext cx="12025336" cy="6853630"/>
          </a:xfrm>
        </p:spPr>
      </p:pic>
    </p:spTree>
    <p:extLst>
      <p:ext uri="{BB962C8B-B14F-4D97-AF65-F5344CB8AC3E}">
        <p14:creationId xmlns:p14="http://schemas.microsoft.com/office/powerpoint/2010/main" xmlns="" val="32043695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0"/>
            <a:ext cx="7498080" cy="2016224"/>
          </a:xfrm>
        </p:spPr>
        <p:txBody>
          <a:bodyPr>
            <a:normAutofit/>
          </a:bodyPr>
          <a:lstStyle/>
          <a:p>
            <a:pPr algn="ctr" fontAlgn="t"/>
            <a:r>
              <a:rPr lang="ru-RU" sz="2000" dirty="0" err="1">
                <a:solidFill>
                  <a:srgbClr val="000000"/>
                </a:solidFill>
                <a:effectLst/>
                <a:latin typeface="Tahoma"/>
              </a:rPr>
              <a:t>Топырақтың</a:t>
            </a:r>
            <a:r>
              <a:rPr lang="ru-RU" sz="2000" dirty="0">
                <a:solidFill>
                  <a:srgbClr val="000000"/>
                </a:solidFill>
                <a:effectLst/>
                <a:latin typeface="Tahoma"/>
              </a:rPr>
              <a:t> </a:t>
            </a:r>
            <a:r>
              <a:rPr lang="ru-RU" sz="2000" dirty="0" err="1">
                <a:solidFill>
                  <a:srgbClr val="000000"/>
                </a:solidFill>
                <a:effectLst/>
                <a:latin typeface="Tahoma"/>
              </a:rPr>
              <a:t>санитарлық</a:t>
            </a:r>
            <a:r>
              <a:rPr lang="ru-RU" sz="2000" dirty="0">
                <a:solidFill>
                  <a:srgbClr val="000000"/>
                </a:solidFill>
                <a:effectLst/>
                <a:latin typeface="Tahoma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ahoma"/>
              </a:rPr>
              <a:t>жағдайының</a:t>
            </a:r>
            <a:r>
              <a:rPr lang="ru-RU" sz="2000" dirty="0">
                <a:solidFill>
                  <a:srgbClr val="000000"/>
                </a:solidFill>
                <a:effectLst/>
                <a:latin typeface="Tahoma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ahoma"/>
              </a:rPr>
              <a:t>көрсеткіштері</a:t>
            </a:r>
            <a:r>
              <a:rPr lang="ru-RU" sz="2000" dirty="0">
                <a:solidFill>
                  <a:srgbClr val="000000"/>
                </a:solidFill>
                <a:effectLst/>
                <a:latin typeface="Tahoma"/>
              </a:rPr>
              <a:t/>
            </a:r>
            <a:br>
              <a:rPr lang="ru-RU" sz="2000" dirty="0">
                <a:solidFill>
                  <a:srgbClr val="000000"/>
                </a:solidFill>
                <a:effectLst/>
                <a:latin typeface="Tahoma"/>
              </a:rPr>
            </a:br>
            <a:r>
              <a:rPr lang="ru-RU" sz="2000" dirty="0" err="1">
                <a:solidFill>
                  <a:srgbClr val="000000"/>
                </a:solidFill>
                <a:effectLst/>
                <a:latin typeface="Tahoma"/>
              </a:rPr>
              <a:t>Қазіргі</a:t>
            </a:r>
            <a:r>
              <a:rPr lang="ru-RU" sz="2000" dirty="0">
                <a:solidFill>
                  <a:srgbClr val="000000"/>
                </a:solidFill>
                <a:effectLst/>
                <a:latin typeface="Tahoma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ahoma"/>
              </a:rPr>
              <a:t>көзқарас</a:t>
            </a:r>
            <a:r>
              <a:rPr lang="ru-RU" sz="2000" dirty="0">
                <a:solidFill>
                  <a:srgbClr val="000000"/>
                </a:solidFill>
                <a:effectLst/>
                <a:latin typeface="Tahoma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ahoma"/>
              </a:rPr>
              <a:t>бойынша</a:t>
            </a:r>
            <a:r>
              <a:rPr lang="ru-RU" sz="2000" dirty="0">
                <a:solidFill>
                  <a:srgbClr val="000000"/>
                </a:solidFill>
                <a:effectLst/>
                <a:latin typeface="Tahoma"/>
              </a:rPr>
              <a:t> </a:t>
            </a:r>
            <a:r>
              <a:rPr lang="ru-RU" sz="2000" dirty="0" err="1">
                <a:solidFill>
                  <a:srgbClr val="000000"/>
                </a:solidFill>
                <a:effectLst/>
                <a:latin typeface="Tahoma"/>
              </a:rPr>
              <a:t>таралуында</a:t>
            </a:r>
            <a:r>
              <a:rPr lang="ru-RU" sz="2000" dirty="0">
                <a:solidFill>
                  <a:srgbClr val="000000"/>
                </a:solidFill>
                <a:effectLst/>
                <a:latin typeface="Tahoma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ahoma"/>
              </a:rPr>
              <a:t>топырақ</a:t>
            </a:r>
            <a:r>
              <a:rPr lang="ru-RU" sz="2000" dirty="0">
                <a:solidFill>
                  <a:srgbClr val="000000"/>
                </a:solidFill>
                <a:effectLst/>
                <a:latin typeface="Tahoma"/>
              </a:rPr>
              <a:t> </a:t>
            </a:r>
            <a:r>
              <a:rPr lang="ru-RU" sz="2000" dirty="0" err="1">
                <a:solidFill>
                  <a:srgbClr val="000000"/>
                </a:solidFill>
                <a:effectLst/>
                <a:latin typeface="Tahoma"/>
              </a:rPr>
              <a:t>маңызды</a:t>
            </a:r>
            <a:r>
              <a:rPr lang="ru-RU" sz="2000" dirty="0">
                <a:solidFill>
                  <a:srgbClr val="000000"/>
                </a:solidFill>
                <a:effectLst/>
                <a:latin typeface="Tahoma"/>
              </a:rPr>
              <a:t> </a:t>
            </a:r>
            <a:r>
              <a:rPr lang="ru-RU" sz="2000" dirty="0" err="1">
                <a:solidFill>
                  <a:srgbClr val="000000"/>
                </a:solidFill>
                <a:effectLst/>
                <a:latin typeface="Tahoma"/>
              </a:rPr>
              <a:t>рөл</a:t>
            </a:r>
            <a:r>
              <a:rPr lang="ru-RU" sz="2000" dirty="0">
                <a:solidFill>
                  <a:srgbClr val="000000"/>
                </a:solidFill>
                <a:effectLst/>
                <a:latin typeface="Tahoma"/>
              </a:rPr>
              <a:t> </a:t>
            </a:r>
            <a:r>
              <a:rPr lang="ru-RU" sz="2000" dirty="0" err="1">
                <a:solidFill>
                  <a:srgbClr val="000000"/>
                </a:solidFill>
                <a:effectLst/>
                <a:latin typeface="Tahoma"/>
              </a:rPr>
              <a:t>атқаратын</a:t>
            </a:r>
            <a:r>
              <a:rPr lang="ru-RU" sz="2000" dirty="0">
                <a:solidFill>
                  <a:srgbClr val="000000"/>
                </a:solidFill>
                <a:effectLst/>
                <a:latin typeface="Tahoma"/>
              </a:rPr>
              <a:t> </a:t>
            </a:r>
            <a:r>
              <a:rPr lang="ru-RU" sz="2000" dirty="0" err="1">
                <a:solidFill>
                  <a:srgbClr val="000000"/>
                </a:solidFill>
                <a:effectLst/>
                <a:latin typeface="Tahoma"/>
              </a:rPr>
              <a:t>бірнеше</a:t>
            </a:r>
            <a:r>
              <a:rPr lang="ru-RU" sz="2000" dirty="0">
                <a:solidFill>
                  <a:srgbClr val="000000"/>
                </a:solidFill>
                <a:effectLst/>
                <a:latin typeface="Tahoma"/>
              </a:rPr>
              <a:t> </a:t>
            </a:r>
            <a:r>
              <a:rPr lang="ru-RU" sz="2000" dirty="0" err="1">
                <a:solidFill>
                  <a:srgbClr val="000000"/>
                </a:solidFill>
                <a:effectLst/>
                <a:latin typeface="Tahoma"/>
              </a:rPr>
              <a:t>нозологияларлы</a:t>
            </a:r>
            <a:r>
              <a:rPr lang="ru-RU" sz="2000" dirty="0">
                <a:solidFill>
                  <a:srgbClr val="000000"/>
                </a:solidFill>
                <a:effectLst/>
                <a:latin typeface="Tahoma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ahoma"/>
              </a:rPr>
              <a:t>бөлуге</a:t>
            </a:r>
            <a:r>
              <a:rPr lang="ru-RU" sz="2000" dirty="0">
                <a:solidFill>
                  <a:srgbClr val="000000"/>
                </a:solidFill>
                <a:effectLst/>
                <a:latin typeface="Tahoma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ahoma"/>
              </a:rPr>
              <a:t>болады</a:t>
            </a:r>
            <a:r>
              <a:rPr lang="ru-RU" sz="2000" dirty="0">
                <a:solidFill>
                  <a:srgbClr val="000000"/>
                </a:solidFill>
                <a:effectLst/>
                <a:latin typeface="Tahoma"/>
              </a:rPr>
              <a:t>:</a:t>
            </a:r>
            <a:br>
              <a:rPr lang="ru-RU" sz="2000" dirty="0">
                <a:solidFill>
                  <a:srgbClr val="000000"/>
                </a:solidFill>
                <a:effectLst/>
                <a:latin typeface="Tahoma"/>
              </a:rPr>
            </a:br>
            <a:endParaRPr lang="ru-RU" sz="20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591618634"/>
              </p:ext>
            </p:extLst>
          </p:nvPr>
        </p:nvGraphicFramePr>
        <p:xfrm>
          <a:off x="21106" y="1600137"/>
          <a:ext cx="9122893" cy="52347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0092659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05e130fd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1196752"/>
            <a:ext cx="7200800" cy="48965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111</TotalTime>
  <Words>539</Words>
  <Application>Microsoft Office PowerPoint</Application>
  <PresentationFormat>Экран (4:3)</PresentationFormat>
  <Paragraphs>30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Топырақтың санитарлық жағдайын бағалайтын көрсеткіштер;</vt:lpstr>
      <vt:lpstr>Санитарлық-химиялық көрсеткіштер</vt:lpstr>
      <vt:lpstr>Слайд 11</vt:lpstr>
      <vt:lpstr>Слайд 12</vt:lpstr>
      <vt:lpstr>Слайд 13</vt:lpstr>
      <vt:lpstr>Топырақтың санитарлық жағдайының көрсеткіштері Қазіргі көзқарас бойынша таралуында топырақ маңызды рөл атқаратын бірнеше нозологияларлы бөлуге болады: 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</cp:revision>
  <dcterms:created xsi:type="dcterms:W3CDTF">2017-09-28T14:39:25Z</dcterms:created>
  <dcterms:modified xsi:type="dcterms:W3CDTF">2017-09-28T16:30:54Z</dcterms:modified>
</cp:coreProperties>
</file>